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notesMasterIdLst>
    <p:notesMasterId r:id="rId40"/>
  </p:notesMasterIdLst>
  <p:sldIdLst>
    <p:sldId id="256" r:id="rId2"/>
    <p:sldId id="257" r:id="rId3"/>
    <p:sldId id="272" r:id="rId4"/>
    <p:sldId id="303" r:id="rId5"/>
    <p:sldId id="300" r:id="rId6"/>
    <p:sldId id="273" r:id="rId7"/>
    <p:sldId id="261" r:id="rId8"/>
    <p:sldId id="265" r:id="rId9"/>
    <p:sldId id="264" r:id="rId10"/>
    <p:sldId id="262" r:id="rId11"/>
    <p:sldId id="271" r:id="rId12"/>
    <p:sldId id="266" r:id="rId13"/>
    <p:sldId id="270" r:id="rId14"/>
    <p:sldId id="268" r:id="rId15"/>
    <p:sldId id="267" r:id="rId16"/>
    <p:sldId id="278" r:id="rId17"/>
    <p:sldId id="275" r:id="rId18"/>
    <p:sldId id="276" r:id="rId19"/>
    <p:sldId id="279" r:id="rId20"/>
    <p:sldId id="280" r:id="rId21"/>
    <p:sldId id="277" r:id="rId22"/>
    <p:sldId id="282" r:id="rId23"/>
    <p:sldId id="283" r:id="rId24"/>
    <p:sldId id="291" r:id="rId25"/>
    <p:sldId id="284" r:id="rId26"/>
    <p:sldId id="286" r:id="rId27"/>
    <p:sldId id="289" r:id="rId28"/>
    <p:sldId id="288" r:id="rId29"/>
    <p:sldId id="290" r:id="rId30"/>
    <p:sldId id="292" r:id="rId31"/>
    <p:sldId id="293" r:id="rId32"/>
    <p:sldId id="287" r:id="rId33"/>
    <p:sldId id="294" r:id="rId34"/>
    <p:sldId id="297" r:id="rId35"/>
    <p:sldId id="295" r:id="rId36"/>
    <p:sldId id="296" r:id="rId37"/>
    <p:sldId id="298" r:id="rId38"/>
    <p:sldId id="301" r:id="rId39"/>
  </p:sldIdLst>
  <p:sldSz cx="9144000" cy="6858000" type="screen4x3"/>
  <p:notesSz cx="6797675" cy="9928225"/>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6699"/>
    <a:srgbClr val="FF99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84" d="100"/>
          <a:sy n="84" d="100"/>
        </p:scale>
        <p:origin x="1426"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6" y="0"/>
            <a:ext cx="2945659" cy="496411"/>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74" y="0"/>
            <a:ext cx="2945659" cy="496411"/>
          </a:xfrm>
          <a:prstGeom prst="rect">
            <a:avLst/>
          </a:prstGeom>
        </p:spPr>
        <p:txBody>
          <a:bodyPr vert="horz" lIns="91440" tIns="45720" rIns="91440" bIns="45720" rtlCol="1"/>
          <a:lstStyle>
            <a:lvl1pPr algn="l">
              <a:defRPr sz="1200"/>
            </a:lvl1pPr>
          </a:lstStyle>
          <a:p>
            <a:fld id="{B2C9581D-1CAA-4489-BFE5-410497FEA5FE}" type="datetimeFigureOut">
              <a:rPr lang="he-IL" smtClean="0"/>
              <a:pPr/>
              <a:t>ה'/אדר/תשפ"א</a:t>
            </a:fld>
            <a:endParaRPr lang="he-IL"/>
          </a:p>
        </p:txBody>
      </p:sp>
      <p:sp>
        <p:nvSpPr>
          <p:cNvPr id="4" name="מציין מיקום של תמונת שקופית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79768" y="4715907"/>
            <a:ext cx="5438140" cy="4467701"/>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52016" y="9430091"/>
            <a:ext cx="2945659" cy="496411"/>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4" y="9430091"/>
            <a:ext cx="2945659" cy="496411"/>
          </a:xfrm>
          <a:prstGeom prst="rect">
            <a:avLst/>
          </a:prstGeom>
        </p:spPr>
        <p:txBody>
          <a:bodyPr vert="horz" lIns="91440" tIns="45720" rIns="91440" bIns="45720" rtlCol="1" anchor="b"/>
          <a:lstStyle>
            <a:lvl1pPr algn="l">
              <a:defRPr sz="1200"/>
            </a:lvl1pPr>
          </a:lstStyle>
          <a:p>
            <a:fld id="{CBE024F9-E3F8-4096-8868-3FB5B222D6A2}" type="slidenum">
              <a:rPr lang="he-IL" smtClean="0"/>
              <a:pPr/>
              <a:t>‹#›</a:t>
            </a:fld>
            <a:endParaRPr lang="he-IL"/>
          </a:p>
        </p:txBody>
      </p:sp>
    </p:spTree>
    <p:extLst>
      <p:ext uri="{BB962C8B-B14F-4D97-AF65-F5344CB8AC3E}">
        <p14:creationId xmlns:p14="http://schemas.microsoft.com/office/powerpoint/2010/main" val="196638820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dirty="0" smtClean="0"/>
              <a:t>המצגת</a:t>
            </a:r>
            <a:r>
              <a:rPr lang="he-IL" baseline="0" dirty="0" smtClean="0"/>
              <a:t> נכתבה ונערכה בפברואר 2019</a:t>
            </a:r>
            <a:endParaRPr lang="he-IL" dirty="0"/>
          </a:p>
        </p:txBody>
      </p:sp>
      <p:sp>
        <p:nvSpPr>
          <p:cNvPr id="4" name="מציין מיקום של מספר שקופית 3"/>
          <p:cNvSpPr>
            <a:spLocks noGrp="1"/>
          </p:cNvSpPr>
          <p:nvPr>
            <p:ph type="sldNum" sz="quarter" idx="10"/>
          </p:nvPr>
        </p:nvSpPr>
        <p:spPr/>
        <p:txBody>
          <a:bodyPr/>
          <a:lstStyle/>
          <a:p>
            <a:fld id="{CBE024F9-E3F8-4096-8868-3FB5B222D6A2}" type="slidenum">
              <a:rPr lang="he-IL" smtClean="0"/>
              <a:pPr/>
              <a:t>1</a:t>
            </a:fld>
            <a:endParaRPr lang="he-IL"/>
          </a:p>
        </p:txBody>
      </p:sp>
    </p:spTree>
    <p:extLst>
      <p:ext uri="{BB962C8B-B14F-4D97-AF65-F5344CB8AC3E}">
        <p14:creationId xmlns:p14="http://schemas.microsoft.com/office/powerpoint/2010/main" val="4230259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5834AE40-1B3A-4ADF-A6D4-B7EAC1BB5E56}" type="datetimeFigureOut">
              <a:rPr lang="he-IL" smtClean="0"/>
              <a:pPr/>
              <a:t>ה'/אדר/תשפ"א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967A9947-79C7-40FB-847C-037153DA8132}" type="slidenum">
              <a:rPr lang="he-IL" smtClean="0"/>
              <a:pPr/>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834AE40-1B3A-4ADF-A6D4-B7EAC1BB5E56}" type="datetimeFigureOut">
              <a:rPr lang="he-IL" smtClean="0"/>
              <a:pPr/>
              <a:t>ה'/אדר/תשפ"א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967A9947-79C7-40FB-847C-037153DA8132}" type="slidenum">
              <a:rPr lang="he-IL" smtClean="0"/>
              <a:pPr/>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834AE40-1B3A-4ADF-A6D4-B7EAC1BB5E56}" type="datetimeFigureOut">
              <a:rPr lang="he-IL" smtClean="0"/>
              <a:pPr/>
              <a:t>ה'/אדר/תשפ"א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967A9947-79C7-40FB-847C-037153DA8132}" type="slidenum">
              <a:rPr lang="he-IL" smtClean="0"/>
              <a:pPr/>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834AE40-1B3A-4ADF-A6D4-B7EAC1BB5E56}" type="datetimeFigureOut">
              <a:rPr lang="he-IL" smtClean="0"/>
              <a:pPr/>
              <a:t>ה'/אדר/תשפ"א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967A9947-79C7-40FB-847C-037153DA8132}" type="slidenum">
              <a:rPr lang="he-IL" smtClean="0"/>
              <a:pPr/>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5834AE40-1B3A-4ADF-A6D4-B7EAC1BB5E56}" type="datetimeFigureOut">
              <a:rPr lang="he-IL" smtClean="0"/>
              <a:pPr/>
              <a:t>ה'/אדר/תשפ"א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967A9947-79C7-40FB-847C-037153DA8132}" type="slidenum">
              <a:rPr lang="he-IL" smtClean="0"/>
              <a:pPr/>
              <a:t>‹#›</a:t>
            </a:fld>
            <a:endParaRPr lang="he-I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5834AE40-1B3A-4ADF-A6D4-B7EAC1BB5E56}" type="datetimeFigureOut">
              <a:rPr lang="he-IL" smtClean="0"/>
              <a:pPr/>
              <a:t>ה'/אדר/תשפ"א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967A9947-79C7-40FB-847C-037153DA8132}" type="slidenum">
              <a:rPr lang="he-IL" smtClean="0"/>
              <a:pPr/>
              <a:t>‹#›</a:t>
            </a:fld>
            <a:endParaRPr lang="he-I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5834AE40-1B3A-4ADF-A6D4-B7EAC1BB5E56}" type="datetimeFigureOut">
              <a:rPr lang="he-IL" smtClean="0"/>
              <a:pPr/>
              <a:t>ה'/אדר/תשפ"א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967A9947-79C7-40FB-847C-037153DA8132}" type="slidenum">
              <a:rPr lang="he-IL" smtClean="0"/>
              <a:pPr/>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5834AE40-1B3A-4ADF-A6D4-B7EAC1BB5E56}" type="datetimeFigureOut">
              <a:rPr lang="he-IL" smtClean="0"/>
              <a:pPr/>
              <a:t>ה'/אדר/תשפ"א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967A9947-79C7-40FB-847C-037153DA8132}" type="slidenum">
              <a:rPr lang="he-IL" smtClean="0"/>
              <a:pPr/>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5834AE40-1B3A-4ADF-A6D4-B7EAC1BB5E56}" type="datetimeFigureOut">
              <a:rPr lang="he-IL" smtClean="0"/>
              <a:pPr/>
              <a:t>ה'/אדר/תשפ"א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967A9947-79C7-40FB-847C-037153DA8132}" type="slidenum">
              <a:rPr lang="he-IL" smtClean="0"/>
              <a:pPr/>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5834AE40-1B3A-4ADF-A6D4-B7EAC1BB5E56}" type="datetimeFigureOut">
              <a:rPr lang="he-IL" smtClean="0"/>
              <a:pPr/>
              <a:t>ה'/אדר/תשפ"א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967A9947-79C7-40FB-847C-037153DA8132}" type="slidenum">
              <a:rPr lang="he-IL" smtClean="0"/>
              <a:pPr/>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5834AE40-1B3A-4ADF-A6D4-B7EAC1BB5E56}" type="datetimeFigureOut">
              <a:rPr lang="he-IL" smtClean="0"/>
              <a:pPr/>
              <a:t>ה'/אדר/תשפ"א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967A9947-79C7-40FB-847C-037153DA8132}" type="slidenum">
              <a:rPr lang="he-IL" smtClean="0"/>
              <a:pPr/>
              <a:t>‹#›</a:t>
            </a:fld>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834AE40-1B3A-4ADF-A6D4-B7EAC1BB5E56}" type="datetimeFigureOut">
              <a:rPr lang="he-IL" smtClean="0"/>
              <a:pPr/>
              <a:t>ה'/אדר/תשפ"א</a:t>
            </a:fld>
            <a:endParaRPr lang="he-IL"/>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7A9947-79C7-40FB-847C-037153DA8132}"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4.png"/><Relationship Id="rId7"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64.png"/><Relationship Id="rId7"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4.png"/><Relationship Id="rId7"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png"/></Relationships>
</file>

<file path=ppt/slides/_rels/slide2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64.png"/><Relationship Id="rId7" Type="http://schemas.openxmlformats.org/officeDocument/2006/relationships/image" Target="../media/image9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64.png"/><Relationship Id="rId7"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64.png"/><Relationship Id="rId7" Type="http://schemas.openxmlformats.org/officeDocument/2006/relationships/image" Target="../media/image11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hyperlink" Target="https://www.youtube.com/watch?v=GmgnA79VkJY"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64.png"/><Relationship Id="rId7" Type="http://schemas.openxmlformats.org/officeDocument/2006/relationships/image" Target="../media/image1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7.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539552" y="0"/>
            <a:ext cx="4392488" cy="6730695"/>
          </a:xfrm>
          <a:prstGeom prst="rect">
            <a:avLst/>
          </a:prstGeom>
          <a:noFill/>
          <a:ln w="9525">
            <a:noFill/>
            <a:miter lim="800000"/>
            <a:headEnd/>
            <a:tailEnd/>
          </a:ln>
        </p:spPr>
      </p:pic>
      <p:sp>
        <p:nvSpPr>
          <p:cNvPr id="9" name="כותרת 1"/>
          <p:cNvSpPr txBox="1">
            <a:spLocks/>
          </p:cNvSpPr>
          <p:nvPr/>
        </p:nvSpPr>
        <p:spPr>
          <a:xfrm>
            <a:off x="5004048" y="332656"/>
            <a:ext cx="3744416" cy="5976664"/>
          </a:xfrm>
          <a:prstGeom prst="rect">
            <a:avLst/>
          </a:prstGeom>
        </p:spPr>
        <p:txBody>
          <a:bodyPr vert="horz" lIns="91440" tIns="45720" rIns="91440" bIns="45720" rtlCol="1" anchor="ctr">
            <a:normAutofit fontScale="975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0" i="0" u="none" strike="noStrike" kern="1200" cap="none" spc="0" normalizeH="0" baseline="0" noProof="0" dirty="0" smtClean="0">
                <a:ln>
                  <a:noFill/>
                </a:ln>
                <a:solidFill>
                  <a:schemeClr val="tx1"/>
                </a:solidFill>
                <a:effectLst/>
                <a:uLnTx/>
                <a:uFillTx/>
                <a:latin typeface="+mj-lt"/>
                <a:ea typeface="+mj-ea"/>
              </a:rPr>
              <a:t>המצגת מבוססת על הספר</a:t>
            </a: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he-IL" sz="4400" b="0" i="0" u="none" strike="noStrike" kern="1200" cap="none" spc="0" normalizeH="0" baseline="0" noProof="0" dirty="0" smtClean="0">
              <a:ln>
                <a:noFill/>
              </a:ln>
              <a:solidFill>
                <a:schemeClr val="tx1"/>
              </a:solidFill>
              <a:effectLst/>
              <a:uLnTx/>
              <a:uFillTx/>
              <a:latin typeface="+mj-lt"/>
              <a:ea typeface="+mj-ea"/>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0" i="0" u="none" strike="noStrike" kern="1200" cap="none" spc="0" normalizeH="0" baseline="0" noProof="0" dirty="0" smtClean="0">
                <a:ln>
                  <a:noFill/>
                </a:ln>
                <a:solidFill>
                  <a:schemeClr val="tx1"/>
                </a:solidFill>
                <a:effectLst/>
                <a:uLnTx/>
                <a:uFillTx/>
                <a:latin typeface="+mj-lt"/>
                <a:ea typeface="+mj-ea"/>
              </a:rPr>
              <a:t> האוטוביוגרפיה</a:t>
            </a:r>
            <a:r>
              <a:rPr kumimoji="0" lang="he-IL" sz="4400" b="0" i="0" u="none" strike="noStrike" kern="1200" cap="none" spc="0" normalizeH="0" noProof="0" dirty="0" smtClean="0">
                <a:ln>
                  <a:noFill/>
                </a:ln>
                <a:solidFill>
                  <a:schemeClr val="tx1"/>
                </a:solidFill>
                <a:effectLst/>
                <a:uLnTx/>
                <a:uFillTx/>
                <a:latin typeface="+mj-lt"/>
                <a:ea typeface="+mj-ea"/>
              </a:rPr>
              <a:t> של </a:t>
            </a: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3700" i="0" u="none" kern="1200" cap="none" spc="0" normalizeH="0" noProof="0" dirty="0" smtClean="0">
                <a:ln>
                  <a:noFill/>
                </a:ln>
                <a:solidFill>
                  <a:srgbClr val="FF6699"/>
                </a:solidFill>
                <a:effectLst/>
                <a:uLnTx/>
                <a:uFillTx/>
                <a:latin typeface="Guttman David" pitchFamily="2" charset="-79"/>
                <a:ea typeface="+mj-ea"/>
                <a:cs typeface="Guttman David" pitchFamily="2" charset="-79"/>
              </a:rPr>
              <a:t>פנינה רוזנבלום </a:t>
            </a:r>
            <a:r>
              <a:rPr kumimoji="0" lang="he-IL" sz="4400" b="0" i="0" u="none" strike="noStrike" kern="1200" cap="none" spc="0" normalizeH="0" noProof="0" dirty="0" smtClean="0">
                <a:ln>
                  <a:noFill/>
                </a:ln>
                <a:solidFill>
                  <a:schemeClr val="tx1"/>
                </a:solidFill>
                <a:effectLst/>
                <a:uLnTx/>
                <a:uFillTx/>
                <a:latin typeface="+mj-lt"/>
                <a:ea typeface="+mj-ea"/>
              </a:rPr>
              <a:t>שיצא לאור בשנת 2000</a:t>
            </a:r>
            <a:endParaRPr kumimoji="0" lang="he-IL" sz="4400" b="0" i="0" u="none" strike="noStrike" kern="1200" cap="none" spc="0" normalizeH="0" baseline="0" noProof="0" dirty="0">
              <a:ln>
                <a:noFill/>
              </a:ln>
              <a:solidFill>
                <a:schemeClr val="tx1"/>
              </a:solidFill>
              <a:effectLst/>
              <a:uLnTx/>
              <a:uFillTx/>
              <a:latin typeface="+mj-lt"/>
              <a:ea typeface="+mj-ea"/>
            </a:endParaRPr>
          </a:p>
        </p:txBody>
      </p:sp>
      <p:sp>
        <p:nvSpPr>
          <p:cNvPr id="10" name="מלבן 9"/>
          <p:cNvSpPr/>
          <p:nvPr/>
        </p:nvSpPr>
        <p:spPr>
          <a:xfrm>
            <a:off x="4788024" y="1916832"/>
            <a:ext cx="3456395" cy="923330"/>
          </a:xfrm>
          <a:prstGeom prst="rect">
            <a:avLst/>
          </a:prstGeom>
          <a:noFill/>
        </p:spPr>
        <p:txBody>
          <a:bodyPr wrap="none" lIns="91440" tIns="45720" rIns="91440" bIns="45720">
            <a:spAutoFit/>
          </a:bodyPr>
          <a:lstStyle/>
          <a:p>
            <a:pPr algn="ctr"/>
            <a:r>
              <a:rPr kumimoji="0" lang="he-IL" sz="5400" b="1" i="0" u="none" strike="noStrike" kern="1200" cap="none" spc="0" normalizeH="0" noProof="0" dirty="0" smtClean="0">
                <a:ln w="19050">
                  <a:solidFill>
                    <a:schemeClr val="tx2">
                      <a:tint val="1000"/>
                    </a:schemeClr>
                  </a:solidFill>
                  <a:prstDash val="solid"/>
                </a:ln>
                <a:solidFill>
                  <a:srgbClr val="3F712D"/>
                </a:solidFill>
                <a:effectLst>
                  <a:outerShdw blurRad="50000" dist="50800" dir="7500000" algn="tl">
                    <a:srgbClr val="000000">
                      <a:shade val="5000"/>
                      <a:alpha val="35000"/>
                    </a:srgbClr>
                  </a:outerShdw>
                </a:effectLst>
                <a:uLnTx/>
                <a:uFillTx/>
                <a:latin typeface="+mj-lt"/>
                <a:ea typeface="+mj-ea"/>
              </a:rPr>
              <a:t>"החלום" -  </a:t>
            </a:r>
            <a:endParaRPr lang="he-IL" sz="5400" b="1" cap="none" spc="0" dirty="0">
              <a:ln w="19050">
                <a:solidFill>
                  <a:schemeClr val="tx2">
                    <a:tint val="1000"/>
                  </a:schemeClr>
                </a:solidFill>
                <a:prstDash val="solid"/>
              </a:ln>
              <a:solidFill>
                <a:srgbClr val="3F712D"/>
              </a:solidFill>
              <a:effectLst>
                <a:outerShdw blurRad="50000" dist="50800" dir="7500000" algn="tl">
                  <a:srgbClr val="000000">
                    <a:shade val="5000"/>
                    <a:alpha val="35000"/>
                  </a:srgbClr>
                </a:outerShdw>
              </a:effectLst>
            </a:endParaRPr>
          </a:p>
        </p:txBody>
      </p:sp>
      <p:sp>
        <p:nvSpPr>
          <p:cNvPr id="11" name="TextBox 10"/>
          <p:cNvSpPr txBox="1"/>
          <p:nvPr/>
        </p:nvSpPr>
        <p:spPr>
          <a:xfrm>
            <a:off x="6012160" y="6453336"/>
            <a:ext cx="2088232" cy="230832"/>
          </a:xfrm>
          <a:prstGeom prst="rect">
            <a:avLst/>
          </a:prstGeom>
          <a:noFill/>
        </p:spPr>
        <p:txBody>
          <a:bodyPr wrap="square" rtlCol="1">
            <a:spAutoFit/>
          </a:bodyPr>
          <a:lstStyle/>
          <a:p>
            <a:r>
              <a:rPr lang="he-IL" sz="900" dirty="0" smtClean="0"/>
              <a:t>                        </a:t>
            </a:r>
            <a:r>
              <a:rPr lang="he-IL" sz="800" dirty="0" smtClean="0"/>
              <a:t>פברואר 2019</a:t>
            </a:r>
            <a:endParaRPr lang="he-IL" sz="800" dirty="0"/>
          </a:p>
        </p:txBody>
      </p:sp>
      <p:sp>
        <p:nvSpPr>
          <p:cNvPr id="13" name="מלבן 12"/>
          <p:cNvSpPr/>
          <p:nvPr/>
        </p:nvSpPr>
        <p:spPr>
          <a:xfrm>
            <a:off x="539552" y="116632"/>
            <a:ext cx="8496944"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20 עד גיל 23 – חיי בלונדון       – פרנק סינטרה</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sp>
        <p:nvSpPr>
          <p:cNvPr id="10" name="TextBox 9"/>
          <p:cNvSpPr txBox="1"/>
          <p:nvPr/>
        </p:nvSpPr>
        <p:spPr>
          <a:xfrm>
            <a:off x="611560" y="1052736"/>
            <a:ext cx="8105611" cy="1938992"/>
          </a:xfrm>
          <a:prstGeom prst="rect">
            <a:avLst/>
          </a:prstGeom>
          <a:noFill/>
        </p:spPr>
        <p:txBody>
          <a:bodyPr wrap="square" rtlCol="1">
            <a:spAutoFit/>
          </a:bodyPr>
          <a:lstStyle/>
          <a:p>
            <a:pPr algn="just"/>
            <a:r>
              <a:rPr lang="he-IL" sz="2000" dirty="0" smtClean="0">
                <a:latin typeface="FrankRuehl" pitchFamily="34" charset="-79"/>
                <a:cs typeface="FrankRuehl" pitchFamily="34" charset="-79"/>
              </a:rPr>
              <a:t>דרך העוזרים האישיים טוני ואליזבת' שהיו חבריי הכרתי את </a:t>
            </a:r>
            <a:r>
              <a:rPr lang="he-IL" sz="2000" b="1" dirty="0" smtClean="0">
                <a:latin typeface="FrankRuehl" pitchFamily="34" charset="-79"/>
                <a:cs typeface="FrankRuehl" pitchFamily="34" charset="-79"/>
              </a:rPr>
              <a:t>פרנק סינטרה </a:t>
            </a:r>
            <a:r>
              <a:rPr lang="he-IL" sz="2000" dirty="0" smtClean="0">
                <a:latin typeface="FrankRuehl" pitchFamily="34" charset="-79"/>
                <a:cs typeface="FrankRuehl" pitchFamily="34" charset="-79"/>
              </a:rPr>
              <a:t>והוזמנתי לארוחת ערב עם פרנק סינטרה </a:t>
            </a:r>
            <a:r>
              <a:rPr lang="he-IL" sz="2000" dirty="0" err="1" smtClean="0">
                <a:latin typeface="FrankRuehl" pitchFamily="34" charset="-79"/>
                <a:cs typeface="FrankRuehl" pitchFamily="34" charset="-79"/>
              </a:rPr>
              <a:t>ואישתו</a:t>
            </a:r>
            <a:r>
              <a:rPr lang="he-IL" sz="2000" dirty="0" smtClean="0">
                <a:latin typeface="FrankRuehl" pitchFamily="34" charset="-79"/>
                <a:cs typeface="FrankRuehl" pitchFamily="34" charset="-79"/>
              </a:rPr>
              <a:t>. לאחר הארוחה הנהג של פרנק סינטרה לקח אותי הביתה ובדרך אמר לי שפרנק סינטרה אמר לו ש</a:t>
            </a:r>
            <a:r>
              <a:rPr lang="he-IL" sz="2000" i="1" dirty="0" smtClean="0">
                <a:solidFill>
                  <a:srgbClr val="CC3300"/>
                </a:solidFill>
                <a:latin typeface="FrankRuehl" pitchFamily="34" charset="-79"/>
                <a:cs typeface="FrankRuehl" pitchFamily="34" charset="-79"/>
              </a:rPr>
              <a:t>"אני לא רק יפה אלא גם חכמה"</a:t>
            </a:r>
            <a:r>
              <a:rPr lang="he-IL" sz="2000" dirty="0" smtClean="0">
                <a:latin typeface="FrankRuehl" pitchFamily="34" charset="-79"/>
                <a:cs typeface="FrankRuehl" pitchFamily="34" charset="-79"/>
              </a:rPr>
              <a:t>. זו </a:t>
            </a:r>
            <a:r>
              <a:rPr lang="he-IL" sz="2000" dirty="0" err="1" smtClean="0">
                <a:latin typeface="FrankRuehl" pitchFamily="34" charset="-79"/>
                <a:cs typeface="FrankRuehl" pitchFamily="34" charset="-79"/>
              </a:rPr>
              <a:t>היתה</a:t>
            </a:r>
            <a:r>
              <a:rPr lang="he-IL" sz="2000" dirty="0" smtClean="0">
                <a:latin typeface="FrankRuehl" pitchFamily="34" charset="-79"/>
                <a:cs typeface="FrankRuehl" pitchFamily="34" charset="-79"/>
              </a:rPr>
              <a:t> בשבילי מחמאה גדולה. </a:t>
            </a:r>
          </a:p>
          <a:p>
            <a:pPr algn="just"/>
            <a:r>
              <a:rPr lang="he-IL" sz="2000" dirty="0" smtClean="0">
                <a:latin typeface="FrankRuehl" pitchFamily="34" charset="-79"/>
                <a:cs typeface="FrankRuehl" pitchFamily="34" charset="-79"/>
              </a:rPr>
              <a:t>למחרת הוזמנתי להופעה שלו </a:t>
            </a:r>
            <a:r>
              <a:rPr lang="he-IL" sz="2000" dirty="0" err="1" smtClean="0">
                <a:latin typeface="FrankRuehl" pitchFamily="34" charset="-79"/>
                <a:cs typeface="FrankRuehl" pitchFamily="34" charset="-79"/>
              </a:rPr>
              <a:t>בפולדיום</a:t>
            </a:r>
            <a:r>
              <a:rPr lang="he-IL" sz="2000" dirty="0" smtClean="0">
                <a:latin typeface="FrankRuehl" pitchFamily="34" charset="-79"/>
                <a:cs typeface="FrankRuehl" pitchFamily="34" charset="-79"/>
              </a:rPr>
              <a:t>, ישבתי בתא המלכה יחד עם אשתו של פרנק, עם השחקן </a:t>
            </a:r>
            <a:r>
              <a:rPr lang="he-IL" sz="2000" b="1" dirty="0" smtClean="0">
                <a:latin typeface="FrankRuehl" pitchFamily="34" charset="-79"/>
                <a:cs typeface="FrankRuehl" pitchFamily="34" charset="-79"/>
              </a:rPr>
              <a:t>גרגורי </a:t>
            </a:r>
            <a:r>
              <a:rPr lang="he-IL" sz="2000" b="1" dirty="0" err="1" smtClean="0">
                <a:latin typeface="FrankRuehl" pitchFamily="34" charset="-79"/>
                <a:cs typeface="FrankRuehl" pitchFamily="34" charset="-79"/>
              </a:rPr>
              <a:t>פק</a:t>
            </a:r>
            <a:r>
              <a:rPr lang="he-IL" sz="2000" b="1" dirty="0" smtClean="0">
                <a:latin typeface="FrankRuehl" pitchFamily="34" charset="-79"/>
                <a:cs typeface="FrankRuehl" pitchFamily="34" charset="-79"/>
              </a:rPr>
              <a:t> </a:t>
            </a:r>
            <a:r>
              <a:rPr lang="he-IL" sz="2000" dirty="0" smtClean="0">
                <a:latin typeface="FrankRuehl" pitchFamily="34" charset="-79"/>
                <a:cs typeface="FrankRuehl" pitchFamily="34" charset="-79"/>
              </a:rPr>
              <a:t>ואשתו. לאחר ההופעה, הוזמנתי למסיבה במלון ה-</a:t>
            </a:r>
            <a:r>
              <a:rPr lang="en-US" sz="2000" b="1" dirty="0" smtClean="0">
                <a:latin typeface="FrankRuehl" pitchFamily="34" charset="-79"/>
                <a:cs typeface="FrankRuehl" pitchFamily="34" charset="-79"/>
              </a:rPr>
              <a:t>Savoy</a:t>
            </a:r>
            <a:r>
              <a:rPr lang="he-IL" sz="2000" dirty="0" smtClean="0">
                <a:latin typeface="FrankRuehl" pitchFamily="34" charset="-79"/>
                <a:cs typeface="FrankRuehl" pitchFamily="34" charset="-79"/>
              </a:rPr>
              <a:t> עם כל המי ומי.</a:t>
            </a:r>
          </a:p>
          <a:p>
            <a:pPr algn="just"/>
            <a:r>
              <a:rPr lang="he-IL" sz="2000" dirty="0" smtClean="0">
                <a:latin typeface="FrankRuehl" pitchFamily="34" charset="-79"/>
                <a:cs typeface="FrankRuehl" pitchFamily="34" charset="-79"/>
              </a:rPr>
              <a:t>פרנק סינטרה כתב לי על התוכניה הקדשה </a:t>
            </a:r>
            <a:r>
              <a:rPr lang="en-US" sz="2000" dirty="0" smtClean="0">
                <a:solidFill>
                  <a:srgbClr val="CC3300"/>
                </a:solidFill>
                <a:latin typeface="FrankRuehl" pitchFamily="34" charset="-79"/>
                <a:cs typeface="FrankRuehl" pitchFamily="34" charset="-79"/>
              </a:rPr>
              <a:t>"Love &amp; Kisses”</a:t>
            </a:r>
            <a:endParaRPr lang="he-IL" sz="2000" dirty="0" smtClean="0">
              <a:solidFill>
                <a:srgbClr val="CC3300"/>
              </a:solidFill>
              <a:latin typeface="FrankRuehl" pitchFamily="34" charset="-79"/>
              <a:cs typeface="FrankRuehl" pitchFamily="34" charset="-79"/>
            </a:endParaRPr>
          </a:p>
        </p:txBody>
      </p:sp>
      <p:pic>
        <p:nvPicPr>
          <p:cNvPr id="2050" name="Picture 2" descr="C:\Users\Mazkira\Pictures\סריקות\תיקיה חדשה\New Doc 2019-02-12 13.20.03_36.jpg"/>
          <p:cNvPicPr>
            <a:picLocks noChangeAspect="1" noChangeArrowheads="1"/>
          </p:cNvPicPr>
          <p:nvPr/>
        </p:nvPicPr>
        <p:blipFill>
          <a:blip r:embed="rId3" cstate="print"/>
          <a:srcRect/>
          <a:stretch>
            <a:fillRect/>
          </a:stretch>
        </p:blipFill>
        <p:spPr bwMode="auto">
          <a:xfrm>
            <a:off x="1979712" y="3068960"/>
            <a:ext cx="5256584" cy="3564893"/>
          </a:xfrm>
          <a:prstGeom prst="rect">
            <a:avLst/>
          </a:prstGeom>
          <a:ln>
            <a:noFill/>
          </a:ln>
          <a:effectLst>
            <a:outerShdw blurRad="292100" dist="139700" dir="2700000" algn="tl" rotWithShape="0">
              <a:srgbClr val="333333">
                <a:alpha val="65000"/>
              </a:srgbClr>
            </a:outerShdw>
          </a:effectLst>
        </p:spPr>
      </p:pic>
      <p:pic>
        <p:nvPicPr>
          <p:cNvPr id="9" name="Picture 4" descr="×ª××¦××ª ×ª××× × ×¢×××¨ âªukâ¬â"/>
          <p:cNvPicPr>
            <a:picLocks noChangeAspect="1" noChangeArrowheads="1"/>
          </p:cNvPicPr>
          <p:nvPr/>
        </p:nvPicPr>
        <p:blipFill>
          <a:blip r:embed="rId4" cstate="print"/>
          <a:srcRect/>
          <a:stretch>
            <a:fillRect/>
          </a:stretch>
        </p:blipFill>
        <p:spPr bwMode="auto">
          <a:xfrm>
            <a:off x="4716016" y="404664"/>
            <a:ext cx="648072" cy="324036"/>
          </a:xfrm>
          <a:prstGeom prst="rect">
            <a:avLst/>
          </a:prstGeom>
          <a:noFill/>
        </p:spPr>
      </p:pic>
      <p:sp>
        <p:nvSpPr>
          <p:cNvPr id="8" name="אליפסה 7"/>
          <p:cNvSpPr/>
          <p:nvPr/>
        </p:nvSpPr>
        <p:spPr>
          <a:xfrm>
            <a:off x="1763688" y="3212976"/>
            <a:ext cx="1296144" cy="1008112"/>
          </a:xfrm>
          <a:prstGeom prst="ellipse">
            <a:avLst/>
          </a:prstGeom>
          <a:no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20 עד גיל 23 – חיי בלונדון       – משחק הפולו המלכותי</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sp>
        <p:nvSpPr>
          <p:cNvPr id="10" name="TextBox 9"/>
          <p:cNvSpPr txBox="1"/>
          <p:nvPr/>
        </p:nvSpPr>
        <p:spPr>
          <a:xfrm>
            <a:off x="467544" y="1196752"/>
            <a:ext cx="8105611" cy="400110"/>
          </a:xfrm>
          <a:prstGeom prst="rect">
            <a:avLst/>
          </a:prstGeom>
          <a:noFill/>
        </p:spPr>
        <p:txBody>
          <a:bodyPr wrap="square" rtlCol="1">
            <a:spAutoFit/>
          </a:bodyPr>
          <a:lstStyle/>
          <a:p>
            <a:pPr algn="just"/>
            <a:r>
              <a:rPr lang="he-IL" sz="2000" dirty="0" smtClean="0">
                <a:latin typeface="FrankRuehl" pitchFamily="34" charset="-79"/>
                <a:cs typeface="FrankRuehl" pitchFamily="34" charset="-79"/>
              </a:rPr>
              <a:t>הוזמנתי על ידי חבר למועדון הגולף המלכותי עם </a:t>
            </a:r>
            <a:r>
              <a:rPr lang="he-IL" sz="2000" b="1" dirty="0" smtClean="0">
                <a:solidFill>
                  <a:srgbClr val="CC3300"/>
                </a:solidFill>
                <a:latin typeface="FrankRuehl" pitchFamily="34" charset="-79"/>
                <a:cs typeface="FrankRuehl" pitchFamily="34" charset="-79"/>
              </a:rPr>
              <a:t>הנסיך וויליאם דוק אוף </a:t>
            </a:r>
            <a:r>
              <a:rPr lang="he-IL" sz="2000" b="1" dirty="0" err="1" smtClean="0">
                <a:solidFill>
                  <a:srgbClr val="CC3300"/>
                </a:solidFill>
                <a:latin typeface="FrankRuehl" pitchFamily="34" charset="-79"/>
                <a:cs typeface="FrankRuehl" pitchFamily="34" charset="-79"/>
              </a:rPr>
              <a:t>אדינברג</a:t>
            </a:r>
            <a:r>
              <a:rPr lang="he-IL" sz="2000" b="1" dirty="0" smtClean="0">
                <a:latin typeface="FrankRuehl" pitchFamily="34" charset="-79"/>
                <a:cs typeface="FrankRuehl" pitchFamily="34" charset="-79"/>
              </a:rPr>
              <a:t> </a:t>
            </a:r>
            <a:r>
              <a:rPr lang="he-IL" sz="2000" dirty="0" smtClean="0">
                <a:latin typeface="FrankRuehl" pitchFamily="34" charset="-79"/>
                <a:cs typeface="FrankRuehl" pitchFamily="34" charset="-79"/>
              </a:rPr>
              <a:t>למשחק פולו</a:t>
            </a:r>
          </a:p>
        </p:txBody>
      </p:sp>
      <p:pic>
        <p:nvPicPr>
          <p:cNvPr id="9" name="Picture 4" descr="×ª××¦××ª ×ª××× × ×¢×××¨ âªukâ¬â"/>
          <p:cNvPicPr>
            <a:picLocks noChangeAspect="1" noChangeArrowheads="1"/>
          </p:cNvPicPr>
          <p:nvPr/>
        </p:nvPicPr>
        <p:blipFill>
          <a:blip r:embed="rId3" cstate="print"/>
          <a:srcRect/>
          <a:stretch>
            <a:fillRect/>
          </a:stretch>
        </p:blipFill>
        <p:spPr bwMode="auto">
          <a:xfrm>
            <a:off x="4716016" y="404664"/>
            <a:ext cx="648072" cy="324036"/>
          </a:xfrm>
          <a:prstGeom prst="rect">
            <a:avLst/>
          </a:prstGeom>
          <a:noFill/>
        </p:spPr>
      </p:pic>
      <p:pic>
        <p:nvPicPr>
          <p:cNvPr id="10242" name="Picture 2" descr="C:\Users\Mazkira\Pictures\סריקות\תיקיה חדשה\New Doc 2019-02-12 13.20.03_5.jpg"/>
          <p:cNvPicPr>
            <a:picLocks noChangeAspect="1" noChangeArrowheads="1"/>
          </p:cNvPicPr>
          <p:nvPr/>
        </p:nvPicPr>
        <p:blipFill>
          <a:blip r:embed="rId4" cstate="print"/>
          <a:srcRect/>
          <a:stretch>
            <a:fillRect/>
          </a:stretch>
        </p:blipFill>
        <p:spPr bwMode="auto">
          <a:xfrm>
            <a:off x="1835696" y="1988840"/>
            <a:ext cx="6012160" cy="3914008"/>
          </a:xfrm>
          <a:prstGeom prst="rect">
            <a:avLst/>
          </a:prstGeom>
          <a:ln w="88900" cap="sq" cmpd="thickThin">
            <a:solidFill>
              <a:srgbClr val="000000"/>
            </a:solidFill>
            <a:prstDash val="solid"/>
            <a:miter lim="800000"/>
          </a:ln>
          <a:effectLst>
            <a:innerShdw blurRad="76200">
              <a:srgbClr val="000000"/>
            </a:innerShdw>
          </a:effectLst>
        </p:spPr>
      </p:pic>
      <p:sp>
        <p:nvSpPr>
          <p:cNvPr id="8" name="מלבן 7"/>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20 עד גיל 23 – חיי בלונדון       – שחקנים ומסיבות</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9" name="Picture 4" descr="×ª××¦××ª ×ª××× × ×¢×××¨ âªukâ¬â"/>
          <p:cNvPicPr>
            <a:picLocks noChangeAspect="1" noChangeArrowheads="1"/>
          </p:cNvPicPr>
          <p:nvPr/>
        </p:nvPicPr>
        <p:blipFill>
          <a:blip r:embed="rId3" cstate="print"/>
          <a:srcRect/>
          <a:stretch>
            <a:fillRect/>
          </a:stretch>
        </p:blipFill>
        <p:spPr bwMode="auto">
          <a:xfrm>
            <a:off x="4716016" y="404664"/>
            <a:ext cx="648072" cy="324036"/>
          </a:xfrm>
          <a:prstGeom prst="rect">
            <a:avLst/>
          </a:prstGeom>
          <a:noFill/>
        </p:spPr>
      </p:pic>
      <p:sp>
        <p:nvSpPr>
          <p:cNvPr id="10" name="TextBox 9"/>
          <p:cNvSpPr txBox="1"/>
          <p:nvPr/>
        </p:nvSpPr>
        <p:spPr>
          <a:xfrm>
            <a:off x="4355976" y="1052736"/>
            <a:ext cx="4433203" cy="1938992"/>
          </a:xfrm>
          <a:prstGeom prst="rect">
            <a:avLst/>
          </a:prstGeom>
          <a:noFill/>
        </p:spPr>
        <p:txBody>
          <a:bodyPr wrap="square" rtlCol="1">
            <a:spAutoFit/>
          </a:bodyPr>
          <a:lstStyle/>
          <a:p>
            <a:r>
              <a:rPr lang="he-IL" sz="2000" b="1" dirty="0" smtClean="0">
                <a:solidFill>
                  <a:srgbClr val="CC3300"/>
                </a:solidFill>
                <a:latin typeface="FrankRuehl" pitchFamily="34" charset="-79"/>
                <a:cs typeface="FrankRuehl" pitchFamily="34" charset="-79"/>
              </a:rPr>
              <a:t>ברט </a:t>
            </a:r>
            <a:r>
              <a:rPr lang="he-IL" sz="2000" b="1" dirty="0" err="1" smtClean="0">
                <a:solidFill>
                  <a:srgbClr val="CC3300"/>
                </a:solidFill>
                <a:latin typeface="FrankRuehl" pitchFamily="34" charset="-79"/>
                <a:cs typeface="FrankRuehl" pitchFamily="34" charset="-79"/>
              </a:rPr>
              <a:t>לנקסטר</a:t>
            </a:r>
            <a:r>
              <a:rPr lang="he-IL" sz="2000" b="1" dirty="0" smtClean="0">
                <a:solidFill>
                  <a:srgbClr val="CC3300"/>
                </a:solidFill>
                <a:latin typeface="FrankRuehl" pitchFamily="34" charset="-79"/>
                <a:cs typeface="FrankRuehl" pitchFamily="34" charset="-79"/>
              </a:rPr>
              <a:t> </a:t>
            </a:r>
            <a:r>
              <a:rPr lang="he-IL" sz="2000" dirty="0" smtClean="0">
                <a:latin typeface="FrankRuehl" pitchFamily="34" charset="-79"/>
                <a:cs typeface="FrankRuehl" pitchFamily="34" charset="-79"/>
              </a:rPr>
              <a:t>היה אורח בביתי בלונדון</a:t>
            </a:r>
            <a:r>
              <a:rPr lang="he-IL" sz="2000" b="1" dirty="0" smtClean="0">
                <a:latin typeface="FrankRuehl" pitchFamily="34" charset="-79"/>
                <a:cs typeface="FrankRuehl" pitchFamily="34" charset="-79"/>
              </a:rPr>
              <a:t>.</a:t>
            </a:r>
          </a:p>
          <a:p>
            <a:r>
              <a:rPr lang="he-IL" sz="2000" dirty="0" smtClean="0">
                <a:latin typeface="FrankRuehl" pitchFamily="34" charset="-79"/>
                <a:cs typeface="FrankRuehl" pitchFamily="34" charset="-79"/>
              </a:rPr>
              <a:t>ביליתי במסיבות עם </a:t>
            </a:r>
            <a:r>
              <a:rPr lang="he-IL" sz="2000" b="1" dirty="0" smtClean="0">
                <a:solidFill>
                  <a:srgbClr val="CC3300"/>
                </a:solidFill>
                <a:latin typeface="FrankRuehl" pitchFamily="34" charset="-79"/>
                <a:cs typeface="FrankRuehl" pitchFamily="34" charset="-79"/>
              </a:rPr>
              <a:t>טוני </a:t>
            </a:r>
            <a:r>
              <a:rPr lang="he-IL" sz="2000" b="1" dirty="0" err="1" smtClean="0">
                <a:solidFill>
                  <a:srgbClr val="CC3300"/>
                </a:solidFill>
                <a:latin typeface="FrankRuehl" pitchFamily="34" charset="-79"/>
                <a:cs typeface="FrankRuehl" pitchFamily="34" charset="-79"/>
              </a:rPr>
              <a:t>קרטיס</a:t>
            </a:r>
            <a:r>
              <a:rPr lang="he-IL" sz="2000" b="1" dirty="0" smtClean="0">
                <a:solidFill>
                  <a:srgbClr val="CC3300"/>
                </a:solidFill>
                <a:latin typeface="FrankRuehl" pitchFamily="34" charset="-79"/>
                <a:cs typeface="FrankRuehl" pitchFamily="34" charset="-79"/>
              </a:rPr>
              <a:t> ופרד </a:t>
            </a:r>
            <a:r>
              <a:rPr lang="he-IL" sz="2000" b="1" dirty="0" err="1" smtClean="0">
                <a:solidFill>
                  <a:srgbClr val="CC3300"/>
                </a:solidFill>
                <a:latin typeface="FrankRuehl" pitchFamily="34" charset="-79"/>
                <a:cs typeface="FrankRuehl" pitchFamily="34" charset="-79"/>
              </a:rPr>
              <a:t>ווילאמסון</a:t>
            </a:r>
            <a:r>
              <a:rPr lang="he-IL" sz="2000" b="1" dirty="0" smtClean="0">
                <a:latin typeface="FrankRuehl" pitchFamily="34" charset="-79"/>
                <a:cs typeface="FrankRuehl" pitchFamily="34" charset="-79"/>
              </a:rPr>
              <a:t>.</a:t>
            </a:r>
          </a:p>
          <a:p>
            <a:r>
              <a:rPr lang="he-IL" sz="2000" dirty="0" smtClean="0">
                <a:latin typeface="FrankRuehl" pitchFamily="34" charset="-79"/>
                <a:cs typeface="FrankRuehl" pitchFamily="34" charset="-79"/>
              </a:rPr>
              <a:t>חברי הטוב היה </a:t>
            </a:r>
            <a:r>
              <a:rPr lang="he-IL" sz="2000" b="1" dirty="0" err="1" smtClean="0">
                <a:solidFill>
                  <a:srgbClr val="CC3300"/>
                </a:solidFill>
                <a:latin typeface="FrankRuehl" pitchFamily="34" charset="-79"/>
                <a:cs typeface="FrankRuehl" pitchFamily="34" charset="-79"/>
              </a:rPr>
              <a:t>באסקר</a:t>
            </a:r>
            <a:r>
              <a:rPr lang="he-IL" sz="2000" b="1" dirty="0" smtClean="0">
                <a:solidFill>
                  <a:srgbClr val="CC3300"/>
                </a:solidFill>
                <a:latin typeface="FrankRuehl" pitchFamily="34" charset="-79"/>
                <a:cs typeface="FrankRuehl" pitchFamily="34" charset="-79"/>
              </a:rPr>
              <a:t> מנון</a:t>
            </a:r>
            <a:r>
              <a:rPr lang="he-IL" sz="2000" dirty="0" smtClean="0">
                <a:solidFill>
                  <a:srgbClr val="CC3300"/>
                </a:solidFill>
                <a:latin typeface="FrankRuehl" pitchFamily="34" charset="-79"/>
                <a:cs typeface="FrankRuehl" pitchFamily="34" charset="-79"/>
              </a:rPr>
              <a:t>, </a:t>
            </a:r>
            <a:r>
              <a:rPr lang="he-IL" sz="2000" dirty="0" smtClean="0">
                <a:latin typeface="FrankRuehl" pitchFamily="34" charset="-79"/>
                <a:cs typeface="FrankRuehl" pitchFamily="34" charset="-79"/>
              </a:rPr>
              <a:t>מנכ"ל </a:t>
            </a:r>
            <a:r>
              <a:rPr lang="en-US" sz="2000" dirty="0" smtClean="0">
                <a:latin typeface="FrankRuehl" pitchFamily="34" charset="-79"/>
                <a:cs typeface="FrankRuehl" pitchFamily="34" charset="-79"/>
              </a:rPr>
              <a:t>. EMI</a:t>
            </a:r>
            <a:endParaRPr lang="he-IL" sz="2000" dirty="0" smtClean="0">
              <a:latin typeface="FrankRuehl" pitchFamily="34" charset="-79"/>
              <a:cs typeface="FrankRuehl" pitchFamily="34" charset="-79"/>
            </a:endParaRPr>
          </a:p>
          <a:p>
            <a:r>
              <a:rPr lang="he-IL" sz="2000" dirty="0" smtClean="0">
                <a:latin typeface="FrankRuehl" pitchFamily="34" charset="-79"/>
                <a:cs typeface="FrankRuehl" pitchFamily="34" charset="-79"/>
              </a:rPr>
              <a:t>הוא קרא בכף ידי ואמר לי:</a:t>
            </a:r>
          </a:p>
          <a:p>
            <a:pPr algn="ctr"/>
            <a:r>
              <a:rPr lang="he-IL" sz="2000" i="1" dirty="0" smtClean="0">
                <a:latin typeface="FrankRuehl" pitchFamily="34" charset="-79"/>
                <a:cs typeface="FrankRuehl" pitchFamily="34" charset="-79"/>
              </a:rPr>
              <a:t> "</a:t>
            </a:r>
            <a:r>
              <a:rPr lang="he-IL" sz="2000" b="1" i="1" dirty="0" smtClean="0">
                <a:latin typeface="FrankRuehl" pitchFamily="34" charset="-79"/>
                <a:cs typeface="FrankRuehl" pitchFamily="34" charset="-79"/>
              </a:rPr>
              <a:t>את תהיי אישה עשירה ומפורסמת"</a:t>
            </a:r>
            <a:endParaRPr lang="he-IL" sz="2000" b="1" i="1" dirty="0" smtClean="0">
              <a:solidFill>
                <a:srgbClr val="CC3300"/>
              </a:solidFill>
              <a:latin typeface="FrankRuehl" pitchFamily="34" charset="-79"/>
              <a:cs typeface="FrankRuehl" pitchFamily="34" charset="-79"/>
            </a:endParaRPr>
          </a:p>
          <a:p>
            <a:r>
              <a:rPr lang="he-IL" sz="2000" b="1" dirty="0" smtClean="0">
                <a:latin typeface="FrankRuehl" pitchFamily="34" charset="-79"/>
                <a:cs typeface="FrankRuehl" pitchFamily="34" charset="-79"/>
              </a:rPr>
              <a:t> </a:t>
            </a:r>
            <a:endParaRPr lang="he-IL" sz="2000" dirty="0" smtClean="0">
              <a:latin typeface="FrankRuehl" pitchFamily="34" charset="-79"/>
              <a:cs typeface="FrankRuehl" pitchFamily="34" charset="-79"/>
            </a:endParaRPr>
          </a:p>
        </p:txBody>
      </p:sp>
      <p:pic>
        <p:nvPicPr>
          <p:cNvPr id="5122" name="Picture 2" descr="C:\Users\Mazkira\Pictures\סריקות\תיקיה חדשה\New Doc 2019-02-12 13.20.03_4.jpg"/>
          <p:cNvPicPr>
            <a:picLocks noChangeAspect="1" noChangeArrowheads="1"/>
          </p:cNvPicPr>
          <p:nvPr/>
        </p:nvPicPr>
        <p:blipFill>
          <a:blip r:embed="rId4" cstate="print"/>
          <a:srcRect/>
          <a:stretch>
            <a:fillRect/>
          </a:stretch>
        </p:blipFill>
        <p:spPr bwMode="auto">
          <a:xfrm>
            <a:off x="4283968" y="3822486"/>
            <a:ext cx="2232248" cy="2819489"/>
          </a:xfrm>
          <a:prstGeom prst="rect">
            <a:avLst/>
          </a:prstGeom>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a:blip r:embed="rId5" cstate="print"/>
          <a:srcRect/>
          <a:stretch>
            <a:fillRect/>
          </a:stretch>
        </p:blipFill>
        <p:spPr bwMode="auto">
          <a:xfrm>
            <a:off x="467544" y="1124744"/>
            <a:ext cx="3163860" cy="2520280"/>
          </a:xfrm>
          <a:prstGeom prst="rect">
            <a:avLst/>
          </a:prstGeom>
          <a:ln>
            <a:noFill/>
          </a:ln>
          <a:effectLst>
            <a:outerShdw blurRad="292100" dist="139700" dir="2700000" algn="tl" rotWithShape="0">
              <a:srgbClr val="333333">
                <a:alpha val="65000"/>
              </a:srgbClr>
            </a:outerShdw>
          </a:effectLst>
        </p:spPr>
      </p:pic>
      <p:pic>
        <p:nvPicPr>
          <p:cNvPr id="14" name="Picture 2" descr="C:\Users\Mazkira\Pictures\סריקות\לונדון\12.JPG"/>
          <p:cNvPicPr>
            <a:picLocks noChangeAspect="1" noChangeArrowheads="1"/>
          </p:cNvPicPr>
          <p:nvPr/>
        </p:nvPicPr>
        <p:blipFill>
          <a:blip r:embed="rId6" cstate="print"/>
          <a:srcRect/>
          <a:stretch>
            <a:fillRect/>
          </a:stretch>
        </p:blipFill>
        <p:spPr bwMode="auto">
          <a:xfrm>
            <a:off x="1043608" y="3789040"/>
            <a:ext cx="1905756" cy="2520280"/>
          </a:xfrm>
          <a:prstGeom prst="rect">
            <a:avLst/>
          </a:prstGeom>
          <a:noFill/>
        </p:spPr>
      </p:pic>
      <p:sp>
        <p:nvSpPr>
          <p:cNvPr id="15" name="מלבן 14"/>
          <p:cNvSpPr/>
          <p:nvPr/>
        </p:nvSpPr>
        <p:spPr>
          <a:xfrm>
            <a:off x="3995936" y="2780928"/>
            <a:ext cx="4789148" cy="1323439"/>
          </a:xfrm>
          <a:prstGeom prst="rect">
            <a:avLst/>
          </a:prstGeom>
        </p:spPr>
        <p:txBody>
          <a:bodyPr wrap="square">
            <a:spAutoFit/>
          </a:bodyPr>
          <a:lstStyle/>
          <a:p>
            <a:r>
              <a:rPr lang="he-IL" sz="2000" dirty="0" smtClean="0">
                <a:latin typeface="FrankRuehl" pitchFamily="34" charset="-79"/>
                <a:cs typeface="FrankRuehl" pitchFamily="34" charset="-79"/>
              </a:rPr>
              <a:t>אכלתי ארוחת ערב עם </a:t>
            </a:r>
            <a:r>
              <a:rPr lang="he-IL" sz="2000" b="1" dirty="0" smtClean="0">
                <a:solidFill>
                  <a:srgbClr val="CC3300"/>
                </a:solidFill>
                <a:latin typeface="FrankRuehl" pitchFamily="34" charset="-79"/>
                <a:cs typeface="FrankRuehl" pitchFamily="34" charset="-79"/>
              </a:rPr>
              <a:t>פיטר </a:t>
            </a:r>
            <a:r>
              <a:rPr lang="he-IL" sz="2000" b="1" dirty="0" err="1" smtClean="0">
                <a:solidFill>
                  <a:srgbClr val="CC3300"/>
                </a:solidFill>
                <a:latin typeface="FrankRuehl" pitchFamily="34" charset="-79"/>
                <a:cs typeface="FrankRuehl" pitchFamily="34" charset="-79"/>
              </a:rPr>
              <a:t>סלרס</a:t>
            </a:r>
            <a:r>
              <a:rPr lang="he-IL" sz="2000" dirty="0" smtClean="0">
                <a:solidFill>
                  <a:srgbClr val="CC3300"/>
                </a:solidFill>
                <a:latin typeface="FrankRuehl" pitchFamily="34" charset="-79"/>
                <a:cs typeface="FrankRuehl" pitchFamily="34" charset="-79"/>
              </a:rPr>
              <a:t> </a:t>
            </a:r>
            <a:r>
              <a:rPr lang="he-IL" sz="2000" dirty="0" smtClean="0">
                <a:latin typeface="FrankRuehl" pitchFamily="34" charset="-79"/>
                <a:cs typeface="FrankRuehl" pitchFamily="34" charset="-79"/>
              </a:rPr>
              <a:t>ונפגשתי איתו רבות, היינו חברים טובים והרגשתי נוח למסור לו לקרוא  </a:t>
            </a:r>
          </a:p>
          <a:p>
            <a:r>
              <a:rPr lang="he-IL" sz="2000" dirty="0" smtClean="0">
                <a:latin typeface="FrankRuehl" pitchFamily="34" charset="-79"/>
                <a:cs typeface="FrankRuehl" pitchFamily="34" charset="-79"/>
              </a:rPr>
              <a:t>את התסריט שכתבתי באותה תקופה. הוא היה כל כך נחמד שהוא כתב לי תשובה:</a:t>
            </a:r>
          </a:p>
        </p:txBody>
      </p:sp>
      <p:sp>
        <p:nvSpPr>
          <p:cNvPr id="12" name="מלבן 11"/>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אליפסה 16"/>
          <p:cNvSpPr/>
          <p:nvPr/>
        </p:nvSpPr>
        <p:spPr>
          <a:xfrm>
            <a:off x="4716016" y="3861048"/>
            <a:ext cx="1296144" cy="288032"/>
          </a:xfrm>
          <a:prstGeom prst="ellipse">
            <a:avLst/>
          </a:prstGeom>
          <a:no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20 עד גיל 23 חיי בלונדון       – טלי </a:t>
            </a:r>
            <a:r>
              <a:rPr lang="he-IL" sz="2000" b="1" dirty="0" err="1" smtClean="0">
                <a:latin typeface="Guttman Adii" pitchFamily="2" charset="-79"/>
                <a:cs typeface="Guttman Adii" pitchFamily="2" charset="-79"/>
              </a:rPr>
              <a:t>סבאלס</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9" name="Picture 4" descr="×ª××¦××ª ×ª××× × ×¢×××¨ âªukâ¬â"/>
          <p:cNvPicPr>
            <a:picLocks noChangeAspect="1" noChangeArrowheads="1"/>
          </p:cNvPicPr>
          <p:nvPr/>
        </p:nvPicPr>
        <p:blipFill>
          <a:blip r:embed="rId3" cstate="print"/>
          <a:srcRect/>
          <a:stretch>
            <a:fillRect/>
          </a:stretch>
        </p:blipFill>
        <p:spPr bwMode="auto">
          <a:xfrm>
            <a:off x="4932040" y="404664"/>
            <a:ext cx="648072" cy="324036"/>
          </a:xfrm>
          <a:prstGeom prst="rect">
            <a:avLst/>
          </a:prstGeom>
          <a:noFill/>
        </p:spPr>
      </p:pic>
      <p:sp>
        <p:nvSpPr>
          <p:cNvPr id="10" name="TextBox 9"/>
          <p:cNvSpPr txBox="1"/>
          <p:nvPr/>
        </p:nvSpPr>
        <p:spPr>
          <a:xfrm>
            <a:off x="2195736" y="1052736"/>
            <a:ext cx="6593443" cy="400110"/>
          </a:xfrm>
          <a:prstGeom prst="rect">
            <a:avLst/>
          </a:prstGeom>
          <a:noFill/>
        </p:spPr>
        <p:txBody>
          <a:bodyPr wrap="square" rtlCol="1">
            <a:spAutoFit/>
          </a:bodyPr>
          <a:lstStyle/>
          <a:p>
            <a:r>
              <a:rPr lang="he-IL" sz="2000" dirty="0" smtClean="0">
                <a:latin typeface="FrankRuehl" pitchFamily="34" charset="-79"/>
                <a:cs typeface="FrankRuehl" pitchFamily="34" charset="-79"/>
              </a:rPr>
              <a:t>על המפגש שלי עם השחקן </a:t>
            </a:r>
            <a:r>
              <a:rPr lang="he-IL" sz="2000" b="1" dirty="0" smtClean="0">
                <a:solidFill>
                  <a:srgbClr val="CC3300"/>
                </a:solidFill>
                <a:latin typeface="FrankRuehl" pitchFamily="34" charset="-79"/>
                <a:cs typeface="FrankRuehl" pitchFamily="34" charset="-79"/>
              </a:rPr>
              <a:t>טלי </a:t>
            </a:r>
            <a:r>
              <a:rPr lang="he-IL" sz="2000" b="1" dirty="0" err="1" smtClean="0">
                <a:solidFill>
                  <a:srgbClr val="CC3300"/>
                </a:solidFill>
                <a:latin typeface="FrankRuehl" pitchFamily="34" charset="-79"/>
                <a:cs typeface="FrankRuehl" pitchFamily="34" charset="-79"/>
              </a:rPr>
              <a:t>סבאלס</a:t>
            </a:r>
            <a:r>
              <a:rPr lang="he-IL" sz="2000" b="1" dirty="0" smtClean="0">
                <a:solidFill>
                  <a:srgbClr val="CC3300"/>
                </a:solidFill>
                <a:latin typeface="FrankRuehl" pitchFamily="34" charset="-79"/>
                <a:cs typeface="FrankRuehl" pitchFamily="34" charset="-79"/>
              </a:rPr>
              <a:t> </a:t>
            </a:r>
            <a:r>
              <a:rPr lang="he-IL" sz="2000" dirty="0" smtClean="0">
                <a:latin typeface="FrankRuehl" pitchFamily="34" charset="-79"/>
                <a:cs typeface="FrankRuehl" pitchFamily="34" charset="-79"/>
              </a:rPr>
              <a:t>כתבו גם בעיתון ה"</a:t>
            </a:r>
            <a:r>
              <a:rPr lang="he-IL" sz="2000" b="1" dirty="0" smtClean="0">
                <a:latin typeface="FrankRuehl" pitchFamily="34" charset="-79"/>
                <a:cs typeface="FrankRuehl" pitchFamily="34" charset="-79"/>
              </a:rPr>
              <a:t>דיילי מייל"</a:t>
            </a:r>
            <a:r>
              <a:rPr lang="he-IL" sz="2000" dirty="0" smtClean="0">
                <a:latin typeface="FrankRuehl" pitchFamily="34" charset="-79"/>
                <a:cs typeface="FrankRuehl" pitchFamily="34" charset="-79"/>
              </a:rPr>
              <a:t> </a:t>
            </a:r>
          </a:p>
        </p:txBody>
      </p:sp>
      <p:pic>
        <p:nvPicPr>
          <p:cNvPr id="11" name="Picture 3" descr="C:\Users\Mazkira\Pictures\סריקות\טלי סבאלס.JPG"/>
          <p:cNvPicPr>
            <a:picLocks noChangeAspect="1" noChangeArrowheads="1"/>
          </p:cNvPicPr>
          <p:nvPr/>
        </p:nvPicPr>
        <p:blipFill>
          <a:blip r:embed="rId4" cstate="print"/>
          <a:srcRect/>
          <a:stretch>
            <a:fillRect/>
          </a:stretch>
        </p:blipFill>
        <p:spPr bwMode="auto">
          <a:xfrm>
            <a:off x="4572000" y="1700808"/>
            <a:ext cx="3587781" cy="4536504"/>
          </a:xfrm>
          <a:prstGeom prst="rect">
            <a:avLst/>
          </a:prstGeom>
          <a:noFill/>
        </p:spPr>
      </p:pic>
      <p:pic>
        <p:nvPicPr>
          <p:cNvPr id="9218" name="Picture 2" descr="C:\Users\Mazkira\Pictures\סריקות\תיקיה חדשה\New Doc 2019-02-12 13.20.03_13.jpg"/>
          <p:cNvPicPr>
            <a:picLocks noChangeAspect="1" noChangeArrowheads="1"/>
          </p:cNvPicPr>
          <p:nvPr/>
        </p:nvPicPr>
        <p:blipFill>
          <a:blip r:embed="rId5" cstate="print"/>
          <a:srcRect/>
          <a:stretch>
            <a:fillRect/>
          </a:stretch>
        </p:blipFill>
        <p:spPr bwMode="auto">
          <a:xfrm>
            <a:off x="971600" y="1700808"/>
            <a:ext cx="2736304" cy="4995046"/>
          </a:xfrm>
          <a:prstGeom prst="rect">
            <a:avLst/>
          </a:prstGeom>
          <a:noFill/>
        </p:spPr>
      </p:pic>
      <p:sp>
        <p:nvSpPr>
          <p:cNvPr id="14" name="מלבן 13"/>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p:cNvSpPr/>
          <p:nvPr/>
        </p:nvSpPr>
        <p:spPr>
          <a:xfrm>
            <a:off x="683568" y="6309320"/>
            <a:ext cx="316835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15"/>
          <p:cNvSpPr/>
          <p:nvPr/>
        </p:nvSpPr>
        <p:spPr>
          <a:xfrm>
            <a:off x="1547664" y="6309320"/>
            <a:ext cx="136815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219" name="Picture 3"/>
          <p:cNvPicPr>
            <a:picLocks noChangeAspect="1" noChangeArrowheads="1"/>
          </p:cNvPicPr>
          <p:nvPr/>
        </p:nvPicPr>
        <p:blipFill>
          <a:blip r:embed="rId6" cstate="print"/>
          <a:srcRect/>
          <a:stretch>
            <a:fillRect/>
          </a:stretch>
        </p:blipFill>
        <p:spPr bwMode="auto">
          <a:xfrm>
            <a:off x="1547664" y="6309320"/>
            <a:ext cx="1368152" cy="3710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20 עד גיל 23 – חיי בלונדון       – שחקנית בסרט של מנחם גולן</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9" name="Picture 4" descr="×ª××¦××ª ×ª××× × ×¢×××¨ âªukâ¬â"/>
          <p:cNvPicPr>
            <a:picLocks noChangeAspect="1" noChangeArrowheads="1"/>
          </p:cNvPicPr>
          <p:nvPr/>
        </p:nvPicPr>
        <p:blipFill>
          <a:blip r:embed="rId3" cstate="print"/>
          <a:srcRect/>
          <a:stretch>
            <a:fillRect/>
          </a:stretch>
        </p:blipFill>
        <p:spPr bwMode="auto">
          <a:xfrm>
            <a:off x="4716016" y="404664"/>
            <a:ext cx="648072" cy="324036"/>
          </a:xfrm>
          <a:prstGeom prst="rect">
            <a:avLst/>
          </a:prstGeom>
          <a:noFill/>
        </p:spPr>
      </p:pic>
      <p:sp>
        <p:nvSpPr>
          <p:cNvPr id="10" name="TextBox 9"/>
          <p:cNvSpPr txBox="1"/>
          <p:nvPr/>
        </p:nvSpPr>
        <p:spPr>
          <a:xfrm>
            <a:off x="539552" y="1124744"/>
            <a:ext cx="8105611" cy="707886"/>
          </a:xfrm>
          <a:prstGeom prst="rect">
            <a:avLst/>
          </a:prstGeom>
          <a:noFill/>
        </p:spPr>
        <p:txBody>
          <a:bodyPr wrap="square" rtlCol="1">
            <a:spAutoFit/>
          </a:bodyPr>
          <a:lstStyle/>
          <a:p>
            <a:r>
              <a:rPr lang="he-IL" sz="2000" dirty="0" smtClean="0">
                <a:latin typeface="FrankRuehl" pitchFamily="34" charset="-79"/>
                <a:cs typeface="FrankRuehl" pitchFamily="34" charset="-79"/>
              </a:rPr>
              <a:t>השתתפתי בסרט "</a:t>
            </a:r>
            <a:r>
              <a:rPr lang="he-IL" sz="2000" b="1" u="sng" dirty="0" smtClean="0">
                <a:latin typeface="FrankRuehl" pitchFamily="34" charset="-79"/>
                <a:cs typeface="FrankRuehl" pitchFamily="34" charset="-79"/>
              </a:rPr>
              <a:t>אקדח האלוהים</a:t>
            </a:r>
            <a:r>
              <a:rPr lang="he-IL" sz="2000" dirty="0" smtClean="0">
                <a:latin typeface="FrankRuehl" pitchFamily="34" charset="-79"/>
                <a:cs typeface="FrankRuehl" pitchFamily="34" charset="-79"/>
              </a:rPr>
              <a:t>" בהפקת </a:t>
            </a:r>
            <a:r>
              <a:rPr lang="he-IL" sz="2000" b="1" dirty="0" smtClean="0">
                <a:solidFill>
                  <a:srgbClr val="CC3300"/>
                </a:solidFill>
                <a:latin typeface="FrankRuehl" pitchFamily="34" charset="-79"/>
                <a:cs typeface="FrankRuehl" pitchFamily="34" charset="-79"/>
              </a:rPr>
              <a:t>מנחם גולן </a:t>
            </a:r>
            <a:r>
              <a:rPr lang="he-IL" sz="2000" b="1" dirty="0" smtClean="0">
                <a:latin typeface="FrankRuehl" pitchFamily="34" charset="-79"/>
                <a:cs typeface="FrankRuehl" pitchFamily="34" charset="-79"/>
              </a:rPr>
              <a:t>ז"ל </a:t>
            </a:r>
            <a:r>
              <a:rPr lang="he-IL" sz="2000" dirty="0" smtClean="0">
                <a:latin typeface="FrankRuehl" pitchFamily="34" charset="-79"/>
                <a:cs typeface="FrankRuehl" pitchFamily="34" charset="-79"/>
              </a:rPr>
              <a:t>לצידם של השחקנים </a:t>
            </a:r>
            <a:r>
              <a:rPr lang="he-IL" sz="2000" b="1" dirty="0" smtClean="0">
                <a:solidFill>
                  <a:srgbClr val="CC3300"/>
                </a:solidFill>
                <a:latin typeface="FrankRuehl" pitchFamily="34" charset="-79"/>
                <a:cs typeface="FrankRuehl" pitchFamily="34" charset="-79"/>
              </a:rPr>
              <a:t>ג'ק </a:t>
            </a:r>
            <a:r>
              <a:rPr lang="he-IL" sz="2000" b="1" dirty="0" err="1" smtClean="0">
                <a:solidFill>
                  <a:srgbClr val="CC3300"/>
                </a:solidFill>
                <a:latin typeface="FrankRuehl" pitchFamily="34" charset="-79"/>
                <a:cs typeface="FrankRuehl" pitchFamily="34" charset="-79"/>
              </a:rPr>
              <a:t>פלאנס</a:t>
            </a:r>
            <a:r>
              <a:rPr lang="he-IL" sz="2000" b="1" dirty="0" smtClean="0">
                <a:solidFill>
                  <a:srgbClr val="CC3300"/>
                </a:solidFill>
                <a:latin typeface="FrankRuehl" pitchFamily="34" charset="-79"/>
                <a:cs typeface="FrankRuehl" pitchFamily="34" charset="-79"/>
              </a:rPr>
              <a:t> ולי ואן-קליף</a:t>
            </a:r>
            <a:r>
              <a:rPr lang="he-IL" sz="2000" dirty="0" smtClean="0">
                <a:solidFill>
                  <a:srgbClr val="CC3300"/>
                </a:solidFill>
                <a:latin typeface="FrankRuehl" pitchFamily="34" charset="-79"/>
                <a:cs typeface="FrankRuehl" pitchFamily="34" charset="-79"/>
              </a:rPr>
              <a:t>. </a:t>
            </a:r>
          </a:p>
        </p:txBody>
      </p:sp>
      <p:pic>
        <p:nvPicPr>
          <p:cNvPr id="7170" name="Picture 2"/>
          <p:cNvPicPr>
            <a:picLocks noChangeAspect="1" noChangeArrowheads="1"/>
          </p:cNvPicPr>
          <p:nvPr/>
        </p:nvPicPr>
        <p:blipFill>
          <a:blip r:embed="rId4" cstate="print"/>
          <a:srcRect/>
          <a:stretch>
            <a:fillRect/>
          </a:stretch>
        </p:blipFill>
        <p:spPr bwMode="auto">
          <a:xfrm>
            <a:off x="323528" y="1772816"/>
            <a:ext cx="3744416" cy="4695070"/>
          </a:xfrm>
          <a:prstGeom prst="rect">
            <a:avLst/>
          </a:prstGeom>
          <a:ln>
            <a:noFill/>
          </a:ln>
          <a:effectLst>
            <a:outerShdw blurRad="292100" dist="139700" dir="2700000" algn="tl" rotWithShape="0">
              <a:srgbClr val="333333">
                <a:alpha val="65000"/>
              </a:srgbClr>
            </a:outerShdw>
          </a:effectLst>
        </p:spPr>
      </p:pic>
      <p:pic>
        <p:nvPicPr>
          <p:cNvPr id="7172" name="Picture 4"/>
          <p:cNvPicPr>
            <a:picLocks noChangeAspect="1" noChangeArrowheads="1"/>
          </p:cNvPicPr>
          <p:nvPr/>
        </p:nvPicPr>
        <p:blipFill>
          <a:blip r:embed="rId5" cstate="print"/>
          <a:srcRect/>
          <a:stretch>
            <a:fillRect/>
          </a:stretch>
        </p:blipFill>
        <p:spPr bwMode="auto">
          <a:xfrm>
            <a:off x="4211960" y="4293096"/>
            <a:ext cx="2430500" cy="2163513"/>
          </a:xfrm>
          <a:prstGeom prst="rect">
            <a:avLst/>
          </a:prstGeom>
          <a:ln>
            <a:noFill/>
          </a:ln>
          <a:effectLst>
            <a:outerShdw blurRad="292100" dist="139700" dir="2700000" algn="tl" rotWithShape="0">
              <a:srgbClr val="333333">
                <a:alpha val="65000"/>
              </a:srgbClr>
            </a:outerShdw>
          </a:effectLst>
        </p:spPr>
      </p:pic>
      <p:pic>
        <p:nvPicPr>
          <p:cNvPr id="7171" name="Picture 3"/>
          <p:cNvPicPr>
            <a:picLocks noChangeAspect="1" noChangeArrowheads="1"/>
          </p:cNvPicPr>
          <p:nvPr/>
        </p:nvPicPr>
        <p:blipFill>
          <a:blip r:embed="rId6" cstate="print"/>
          <a:srcRect/>
          <a:stretch>
            <a:fillRect/>
          </a:stretch>
        </p:blipFill>
        <p:spPr bwMode="auto">
          <a:xfrm>
            <a:off x="6012160" y="1916832"/>
            <a:ext cx="2520280" cy="2320353"/>
          </a:xfrm>
          <a:prstGeom prst="rect">
            <a:avLst/>
          </a:prstGeom>
          <a:ln>
            <a:noFill/>
          </a:ln>
          <a:effectLst>
            <a:outerShdw blurRad="292100" dist="139700" dir="2700000" algn="tl" rotWithShape="0">
              <a:srgbClr val="333333">
                <a:alpha val="65000"/>
              </a:srgbClr>
            </a:outerShdw>
          </a:effectLst>
        </p:spPr>
      </p:pic>
      <p:sp>
        <p:nvSpPr>
          <p:cNvPr id="11" name="מלבן 10"/>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Picture 2"/>
          <p:cNvPicPr>
            <a:picLocks noChangeAspect="1" noChangeArrowheads="1"/>
          </p:cNvPicPr>
          <p:nvPr/>
        </p:nvPicPr>
        <p:blipFill>
          <a:blip r:embed="rId7" cstate="print"/>
          <a:srcRect/>
          <a:stretch>
            <a:fillRect/>
          </a:stretch>
        </p:blipFill>
        <p:spPr bwMode="auto">
          <a:xfrm>
            <a:off x="4355976" y="1844824"/>
            <a:ext cx="1479426" cy="2298097"/>
          </a:xfrm>
          <a:prstGeom prst="rect">
            <a:avLst/>
          </a:prstGeom>
          <a:noFill/>
          <a:ln w="9525">
            <a:noFill/>
            <a:miter lim="800000"/>
            <a:headEnd/>
            <a:tailEnd/>
          </a:ln>
        </p:spPr>
      </p:pic>
      <p:pic>
        <p:nvPicPr>
          <p:cNvPr id="2050" name="Picture 2"/>
          <p:cNvPicPr>
            <a:picLocks noChangeAspect="1" noChangeArrowheads="1"/>
          </p:cNvPicPr>
          <p:nvPr/>
        </p:nvPicPr>
        <p:blipFill>
          <a:blip r:embed="rId8" cstate="print"/>
          <a:srcRect/>
          <a:stretch>
            <a:fillRect/>
          </a:stretch>
        </p:blipFill>
        <p:spPr bwMode="auto">
          <a:xfrm>
            <a:off x="6732240" y="4509120"/>
            <a:ext cx="2113883" cy="1728192"/>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20 עד גיל 23 – חיי בלונדון       – שחקנית ודוגמנית</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9" name="Picture 4" descr="×ª××¦××ª ×ª××× × ×¢×××¨ âªukâ¬â"/>
          <p:cNvPicPr>
            <a:picLocks noChangeAspect="1" noChangeArrowheads="1"/>
          </p:cNvPicPr>
          <p:nvPr/>
        </p:nvPicPr>
        <p:blipFill>
          <a:blip r:embed="rId3" cstate="print"/>
          <a:srcRect/>
          <a:stretch>
            <a:fillRect/>
          </a:stretch>
        </p:blipFill>
        <p:spPr bwMode="auto">
          <a:xfrm>
            <a:off x="4716016" y="404664"/>
            <a:ext cx="648072" cy="324036"/>
          </a:xfrm>
          <a:prstGeom prst="rect">
            <a:avLst/>
          </a:prstGeom>
          <a:noFill/>
        </p:spPr>
      </p:pic>
      <p:pic>
        <p:nvPicPr>
          <p:cNvPr id="6146" name="Picture 2"/>
          <p:cNvPicPr>
            <a:picLocks noChangeAspect="1" noChangeArrowheads="1"/>
          </p:cNvPicPr>
          <p:nvPr/>
        </p:nvPicPr>
        <p:blipFill>
          <a:blip r:embed="rId4" cstate="print"/>
          <a:srcRect/>
          <a:stretch>
            <a:fillRect/>
          </a:stretch>
        </p:blipFill>
        <p:spPr bwMode="auto">
          <a:xfrm>
            <a:off x="3131840" y="3212976"/>
            <a:ext cx="2736304" cy="3344372"/>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67544" y="1052736"/>
            <a:ext cx="8208912" cy="2062103"/>
          </a:xfrm>
          <a:prstGeom prst="rect">
            <a:avLst/>
          </a:prstGeom>
          <a:noFill/>
        </p:spPr>
        <p:txBody>
          <a:bodyPr wrap="square" rtlCol="1">
            <a:spAutoFit/>
          </a:bodyPr>
          <a:lstStyle/>
          <a:p>
            <a:r>
              <a:rPr lang="he-IL" sz="2000" dirty="0" smtClean="0">
                <a:latin typeface="FrankRuehl" pitchFamily="34" charset="-79"/>
                <a:cs typeface="FrankRuehl" pitchFamily="34" charset="-79"/>
              </a:rPr>
              <a:t>עברתי לגור </a:t>
            </a:r>
            <a:r>
              <a:rPr lang="he-IL" sz="2000" dirty="0" err="1" smtClean="0">
                <a:latin typeface="FrankRuehl" pitchFamily="34" charset="-79"/>
                <a:cs typeface="FrankRuehl" pitchFamily="34" charset="-79"/>
              </a:rPr>
              <a:t>בבולגרווייה</a:t>
            </a:r>
            <a:r>
              <a:rPr lang="he-IL" sz="2000" dirty="0" smtClean="0">
                <a:latin typeface="FrankRuehl" pitchFamily="34" charset="-79"/>
                <a:cs typeface="FrankRuehl" pitchFamily="34" charset="-79"/>
              </a:rPr>
              <a:t> כשנה. היה לי חוזה דוגמנות בסוכנות </a:t>
            </a:r>
            <a:r>
              <a:rPr lang="en-US" sz="2000" dirty="0" smtClean="0">
                <a:solidFill>
                  <a:srgbClr val="CC3300"/>
                </a:solidFill>
                <a:latin typeface="FrankRuehl" pitchFamily="34" charset="-79"/>
                <a:cs typeface="FrankRuehl" pitchFamily="34" charset="-79"/>
              </a:rPr>
              <a:t>ASQU</a:t>
            </a:r>
            <a:r>
              <a:rPr lang="he-IL" sz="2000" dirty="0" smtClean="0">
                <a:latin typeface="FrankRuehl" pitchFamily="34" charset="-79"/>
                <a:cs typeface="FrankRuehl" pitchFamily="34" charset="-79"/>
              </a:rPr>
              <a:t> וחוזה הקלטות בחברת "</a:t>
            </a:r>
            <a:r>
              <a:rPr lang="he-IL" sz="2000" b="1" dirty="0" err="1" smtClean="0">
                <a:solidFill>
                  <a:srgbClr val="CC3300"/>
                </a:solidFill>
                <a:latin typeface="FrankRuehl" pitchFamily="34" charset="-79"/>
                <a:cs typeface="FrankRuehl" pitchFamily="34" charset="-79"/>
              </a:rPr>
              <a:t>אורנג</a:t>
            </a:r>
            <a:r>
              <a:rPr lang="he-IL" sz="2000" b="1" dirty="0" smtClean="0">
                <a:solidFill>
                  <a:srgbClr val="CC3300"/>
                </a:solidFill>
                <a:latin typeface="FrankRuehl" pitchFamily="34" charset="-79"/>
                <a:cs typeface="FrankRuehl" pitchFamily="34" charset="-79"/>
              </a:rPr>
              <a:t>' מיוזיק" </a:t>
            </a:r>
            <a:r>
              <a:rPr lang="he-IL" sz="2000" dirty="0" smtClean="0">
                <a:latin typeface="FrankRuehl" pitchFamily="34" charset="-79"/>
                <a:cs typeface="FrankRuehl" pitchFamily="34" charset="-79"/>
              </a:rPr>
              <a:t>בשותפות עם דאקה - קליף שייצג את הזמר </a:t>
            </a:r>
            <a:r>
              <a:rPr lang="he-IL" sz="2000" b="1" dirty="0" smtClean="0">
                <a:solidFill>
                  <a:srgbClr val="CC3300"/>
                </a:solidFill>
                <a:latin typeface="FrankRuehl" pitchFamily="34" charset="-79"/>
                <a:cs typeface="FrankRuehl" pitchFamily="34" charset="-79"/>
              </a:rPr>
              <a:t>ג'ון </a:t>
            </a:r>
            <a:r>
              <a:rPr lang="he-IL" sz="2000" b="1" dirty="0" err="1" smtClean="0">
                <a:solidFill>
                  <a:srgbClr val="CC3300"/>
                </a:solidFill>
                <a:latin typeface="FrankRuehl" pitchFamily="34" charset="-79"/>
                <a:cs typeface="FrankRuehl" pitchFamily="34" charset="-79"/>
              </a:rPr>
              <a:t>מיילס</a:t>
            </a:r>
            <a:r>
              <a:rPr lang="he-IL" sz="2000" b="1" dirty="0" smtClean="0">
                <a:solidFill>
                  <a:srgbClr val="CC3300"/>
                </a:solidFill>
                <a:latin typeface="FrankRuehl" pitchFamily="34" charset="-79"/>
                <a:cs typeface="FrankRuehl" pitchFamily="34" charset="-79"/>
              </a:rPr>
              <a:t> </a:t>
            </a:r>
            <a:r>
              <a:rPr lang="he-IL" sz="2000" dirty="0" smtClean="0">
                <a:latin typeface="FrankRuehl" pitchFamily="34" charset="-79"/>
                <a:cs typeface="FrankRuehl" pitchFamily="34" charset="-79"/>
              </a:rPr>
              <a:t>היה האמרגן שלי.</a:t>
            </a:r>
          </a:p>
          <a:p>
            <a:r>
              <a:rPr lang="he-IL" sz="2000" dirty="0" smtClean="0">
                <a:latin typeface="FrankRuehl" pitchFamily="34" charset="-79"/>
                <a:cs typeface="FrankRuehl" pitchFamily="34" charset="-79"/>
              </a:rPr>
              <a:t>אחד השכנים שלי היה הבמאי </a:t>
            </a:r>
            <a:r>
              <a:rPr lang="he-IL" sz="2000" b="1" dirty="0" smtClean="0">
                <a:solidFill>
                  <a:srgbClr val="CC3300"/>
                </a:solidFill>
                <a:latin typeface="FrankRuehl" pitchFamily="34" charset="-79"/>
                <a:cs typeface="FrankRuehl" pitchFamily="34" charset="-79"/>
              </a:rPr>
              <a:t>רומן </a:t>
            </a:r>
            <a:r>
              <a:rPr lang="he-IL" sz="2000" b="1" dirty="0" err="1" smtClean="0">
                <a:solidFill>
                  <a:srgbClr val="CC3300"/>
                </a:solidFill>
                <a:latin typeface="FrankRuehl" pitchFamily="34" charset="-79"/>
                <a:cs typeface="FrankRuehl" pitchFamily="34" charset="-79"/>
              </a:rPr>
              <a:t>פולנסקי</a:t>
            </a:r>
            <a:r>
              <a:rPr lang="he-IL" sz="2000" dirty="0" smtClean="0">
                <a:latin typeface="FrankRuehl" pitchFamily="34" charset="-79"/>
                <a:cs typeface="FrankRuehl" pitchFamily="34" charset="-79"/>
              </a:rPr>
              <a:t>, הכרתי את כל העולם. ניסו להכיר לי את </a:t>
            </a:r>
            <a:r>
              <a:rPr lang="he-IL" sz="2000" b="1" dirty="0" smtClean="0">
                <a:solidFill>
                  <a:srgbClr val="CC3300"/>
                </a:solidFill>
                <a:latin typeface="FrankRuehl" pitchFamily="34" charset="-79"/>
                <a:cs typeface="FrankRuehl" pitchFamily="34" charset="-79"/>
              </a:rPr>
              <a:t>רוד סטיוארט </a:t>
            </a:r>
            <a:r>
              <a:rPr lang="he-IL" sz="2000" dirty="0" smtClean="0">
                <a:latin typeface="FrankRuehl" pitchFamily="34" charset="-79"/>
                <a:cs typeface="FrankRuehl" pitchFamily="34" charset="-79"/>
              </a:rPr>
              <a:t>וביקרתי בביתו מחוץ ללונדון. ניהלתי רומן עם </a:t>
            </a:r>
            <a:r>
              <a:rPr lang="he-IL" sz="2000" b="1" dirty="0" err="1" smtClean="0">
                <a:solidFill>
                  <a:srgbClr val="CC3300"/>
                </a:solidFill>
                <a:latin typeface="FrankRuehl" pitchFamily="34" charset="-79"/>
                <a:cs typeface="FrankRuehl" pitchFamily="34" charset="-79"/>
              </a:rPr>
              <a:t>גארי</a:t>
            </a:r>
            <a:r>
              <a:rPr lang="he-IL" sz="2000" b="1" dirty="0" smtClean="0">
                <a:solidFill>
                  <a:srgbClr val="CC3300"/>
                </a:solidFill>
                <a:latin typeface="FrankRuehl" pitchFamily="34" charset="-79"/>
                <a:cs typeface="FrankRuehl" pitchFamily="34" charset="-79"/>
              </a:rPr>
              <a:t> </a:t>
            </a:r>
            <a:r>
              <a:rPr lang="he-IL" sz="2000" b="1" dirty="0" err="1" smtClean="0">
                <a:solidFill>
                  <a:srgbClr val="CC3300"/>
                </a:solidFill>
                <a:latin typeface="FrankRuehl" pitchFamily="34" charset="-79"/>
                <a:cs typeface="FrankRuehl" pitchFamily="34" charset="-79"/>
              </a:rPr>
              <a:t>גליטר</a:t>
            </a:r>
            <a:r>
              <a:rPr lang="he-IL" sz="2000" b="1" dirty="0" smtClean="0">
                <a:solidFill>
                  <a:srgbClr val="CC3300"/>
                </a:solidFill>
                <a:latin typeface="FrankRuehl" pitchFamily="34" charset="-79"/>
                <a:cs typeface="FrankRuehl" pitchFamily="34" charset="-79"/>
              </a:rPr>
              <a:t> </a:t>
            </a:r>
            <a:r>
              <a:rPr lang="he-IL" sz="2000" dirty="0" smtClean="0">
                <a:latin typeface="FrankRuehl" pitchFamily="34" charset="-79"/>
                <a:cs typeface="FrankRuehl" pitchFamily="34" charset="-79"/>
              </a:rPr>
              <a:t>חברו הטוב, ובאחת הנסיעות שליוויתי את רומן </a:t>
            </a:r>
            <a:r>
              <a:rPr lang="he-IL" sz="2000" dirty="0" err="1" smtClean="0">
                <a:latin typeface="FrankRuehl" pitchFamily="34" charset="-79"/>
                <a:cs typeface="FrankRuehl" pitchFamily="34" charset="-79"/>
              </a:rPr>
              <a:t>פולנסקי</a:t>
            </a:r>
            <a:r>
              <a:rPr lang="he-IL" sz="2000" dirty="0" smtClean="0">
                <a:latin typeface="FrankRuehl" pitchFamily="34" charset="-79"/>
                <a:cs typeface="FrankRuehl" pitchFamily="34" charset="-79"/>
              </a:rPr>
              <a:t> לשדה התעופה רומן אמר לי את המשפט שליווה אותי כל החיים:</a:t>
            </a:r>
          </a:p>
          <a:p>
            <a:pPr algn="ctr"/>
            <a:r>
              <a:rPr lang="he-IL" sz="2800" b="1" dirty="0" smtClean="0">
                <a:solidFill>
                  <a:srgbClr val="FF6699"/>
                </a:solidFill>
                <a:effectLst>
                  <a:outerShdw blurRad="38100" dist="38100" dir="2700000" algn="tl">
                    <a:srgbClr val="000000">
                      <a:alpha val="43137"/>
                    </a:srgbClr>
                  </a:outerShdw>
                </a:effectLst>
                <a:latin typeface="FrankRuehl" pitchFamily="34" charset="-79"/>
                <a:cs typeface="FrankRuehl" pitchFamily="34" charset="-79"/>
              </a:rPr>
              <a:t>"</a:t>
            </a:r>
            <a:r>
              <a:rPr lang="he-IL" sz="2800" b="1" i="1" dirty="0" smtClean="0">
                <a:solidFill>
                  <a:srgbClr val="FF6699"/>
                </a:solidFill>
                <a:effectLst>
                  <a:outerShdw blurRad="38100" dist="38100" dir="2700000" algn="tl">
                    <a:srgbClr val="000000">
                      <a:alpha val="43137"/>
                    </a:srgbClr>
                  </a:outerShdw>
                </a:effectLst>
                <a:latin typeface="FrankRuehl" pitchFamily="34" charset="-79"/>
                <a:cs typeface="FrankRuehl" pitchFamily="34" charset="-79"/>
              </a:rPr>
              <a:t>פנינה אל תוותרי כי מ-10 דברים אחד יצא". </a:t>
            </a:r>
          </a:p>
        </p:txBody>
      </p:sp>
      <p:pic>
        <p:nvPicPr>
          <p:cNvPr id="10" name="Picture 2" descr="C:\Users\Mazkira\Pictures\סריקות\תיקיה חדשה\New Doc 2019-02-12 13.20.03_34.jpg"/>
          <p:cNvPicPr>
            <a:picLocks noChangeAspect="1" noChangeArrowheads="1"/>
          </p:cNvPicPr>
          <p:nvPr/>
        </p:nvPicPr>
        <p:blipFill>
          <a:blip r:embed="rId5" cstate="print"/>
          <a:srcRect/>
          <a:stretch>
            <a:fillRect/>
          </a:stretch>
        </p:blipFill>
        <p:spPr bwMode="auto">
          <a:xfrm>
            <a:off x="755576" y="3501007"/>
            <a:ext cx="2063674" cy="2791229"/>
          </a:xfrm>
          <a:prstGeom prst="rect">
            <a:avLst/>
          </a:prstGeom>
          <a:ln>
            <a:noFill/>
          </a:ln>
          <a:effectLst>
            <a:outerShdw blurRad="292100" dist="139700" dir="2700000" algn="tl" rotWithShape="0">
              <a:srgbClr val="333333">
                <a:alpha val="65000"/>
              </a:srgbClr>
            </a:outerShdw>
          </a:effectLst>
        </p:spPr>
      </p:pic>
      <p:pic>
        <p:nvPicPr>
          <p:cNvPr id="11" name="Picture 3" descr="C:\Users\Mazkira\Pictures\סריקות\תיקיה חדשה\New Doc 2019-02-12 13.20.03_20.jpg"/>
          <p:cNvPicPr>
            <a:picLocks noChangeAspect="1" noChangeArrowheads="1"/>
          </p:cNvPicPr>
          <p:nvPr/>
        </p:nvPicPr>
        <p:blipFill>
          <a:blip r:embed="rId6" cstate="print"/>
          <a:srcRect/>
          <a:stretch>
            <a:fillRect/>
          </a:stretch>
        </p:blipFill>
        <p:spPr bwMode="auto">
          <a:xfrm>
            <a:off x="6228184" y="3429000"/>
            <a:ext cx="2116210" cy="3036974"/>
          </a:xfrm>
          <a:prstGeom prst="rect">
            <a:avLst/>
          </a:prstGeom>
          <a:ln>
            <a:noFill/>
          </a:ln>
          <a:effectLst>
            <a:outerShdw blurRad="292100" dist="139700" dir="2700000" algn="tl" rotWithShape="0">
              <a:srgbClr val="333333">
                <a:alpha val="65000"/>
              </a:srgbClr>
            </a:outerShdw>
          </a:effectLst>
        </p:spPr>
      </p:pic>
      <p:sp>
        <p:nvSpPr>
          <p:cNvPr id="12" name="מלבן 11"/>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20 עד גיל 23 – חיי בלונדון       – המעבר לארה"ב</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9" name="Picture 4" descr="×ª××¦××ª ×ª××× × ×¢×××¨ âªukâ¬â"/>
          <p:cNvPicPr>
            <a:picLocks noChangeAspect="1" noChangeArrowheads="1"/>
          </p:cNvPicPr>
          <p:nvPr/>
        </p:nvPicPr>
        <p:blipFill>
          <a:blip r:embed="rId3" cstate="print"/>
          <a:srcRect/>
          <a:stretch>
            <a:fillRect/>
          </a:stretch>
        </p:blipFill>
        <p:spPr bwMode="auto">
          <a:xfrm>
            <a:off x="4716016" y="404664"/>
            <a:ext cx="648072" cy="324036"/>
          </a:xfrm>
          <a:prstGeom prst="rect">
            <a:avLst/>
          </a:prstGeom>
          <a:noFill/>
        </p:spPr>
      </p:pic>
      <p:sp>
        <p:nvSpPr>
          <p:cNvPr id="17" name="TextBox 16"/>
          <p:cNvSpPr txBox="1"/>
          <p:nvPr/>
        </p:nvSpPr>
        <p:spPr>
          <a:xfrm>
            <a:off x="2699792" y="1124744"/>
            <a:ext cx="6089387" cy="5324535"/>
          </a:xfrm>
          <a:prstGeom prst="rect">
            <a:avLst/>
          </a:prstGeom>
          <a:noFill/>
        </p:spPr>
        <p:txBody>
          <a:bodyPr wrap="square" rtlCol="1">
            <a:spAutoFit/>
          </a:bodyPr>
          <a:lstStyle/>
          <a:p>
            <a:pPr algn="just"/>
            <a:r>
              <a:rPr lang="he-IL" sz="2000" dirty="0" smtClean="0">
                <a:latin typeface="FrankRuehl" pitchFamily="34" charset="-79"/>
                <a:cs typeface="FrankRuehl" pitchFamily="34" charset="-79"/>
              </a:rPr>
              <a:t>יום אחד הגיעו חברות שלי מאמריקה לבקר אצלי בלונדון, הן עבדו אצל המתופף של </a:t>
            </a:r>
            <a:r>
              <a:rPr lang="he-IL" sz="2000" b="1" dirty="0" smtClean="0">
                <a:solidFill>
                  <a:srgbClr val="CC3300"/>
                </a:solidFill>
                <a:latin typeface="FrankRuehl" pitchFamily="34" charset="-79"/>
                <a:cs typeface="FrankRuehl" pitchFamily="34" charset="-79"/>
              </a:rPr>
              <a:t>אלוויס פרסלי </a:t>
            </a:r>
            <a:r>
              <a:rPr lang="he-IL" sz="2000" dirty="0" err="1" smtClean="0">
                <a:latin typeface="FrankRuehl" pitchFamily="34" charset="-79"/>
                <a:cs typeface="FrankRuehl" pitchFamily="34" charset="-79"/>
              </a:rPr>
              <a:t>בלאס</a:t>
            </a:r>
            <a:r>
              <a:rPr lang="he-IL" sz="2000" dirty="0" smtClean="0">
                <a:latin typeface="FrankRuehl" pitchFamily="34" charset="-79"/>
                <a:cs typeface="FrankRuehl" pitchFamily="34" charset="-79"/>
              </a:rPr>
              <a:t> ווגאס – </a:t>
            </a:r>
            <a:r>
              <a:rPr lang="he-IL" sz="2000" b="1" dirty="0" err="1" smtClean="0">
                <a:solidFill>
                  <a:srgbClr val="CC3300"/>
                </a:solidFill>
                <a:latin typeface="FrankRuehl" pitchFamily="34" charset="-79"/>
                <a:cs typeface="FrankRuehl" pitchFamily="34" charset="-79"/>
              </a:rPr>
              <a:t>בובי</a:t>
            </a:r>
            <a:r>
              <a:rPr lang="he-IL" sz="2000" b="1" dirty="0" smtClean="0">
                <a:solidFill>
                  <a:srgbClr val="CC3300"/>
                </a:solidFill>
                <a:latin typeface="FrankRuehl" pitchFamily="34" charset="-79"/>
                <a:cs typeface="FrankRuehl" pitchFamily="34" charset="-79"/>
              </a:rPr>
              <a:t> </a:t>
            </a:r>
            <a:r>
              <a:rPr lang="he-IL" sz="2000" b="1" dirty="0" err="1" smtClean="0">
                <a:solidFill>
                  <a:srgbClr val="CC3300"/>
                </a:solidFill>
                <a:latin typeface="FrankRuehl" pitchFamily="34" charset="-79"/>
                <a:cs typeface="FrankRuehl" pitchFamily="34" charset="-79"/>
              </a:rPr>
              <a:t>מוריס</a:t>
            </a:r>
            <a:r>
              <a:rPr lang="he-IL" sz="2000" dirty="0" smtClean="0">
                <a:latin typeface="FrankRuehl" pitchFamily="34" charset="-79"/>
                <a:cs typeface="FrankRuehl" pitchFamily="34" charset="-79"/>
              </a:rPr>
              <a:t>. מרוב התלהבות ממני הם שלחו </a:t>
            </a:r>
            <a:r>
              <a:rPr lang="he-IL" sz="2000" dirty="0" err="1" smtClean="0">
                <a:latin typeface="FrankRuehl" pitchFamily="34" charset="-79"/>
                <a:cs typeface="FrankRuehl" pitchFamily="34" charset="-79"/>
              </a:rPr>
              <a:t>לבובי</a:t>
            </a:r>
            <a:r>
              <a:rPr lang="he-IL" sz="2000" dirty="0" smtClean="0">
                <a:latin typeface="FrankRuehl" pitchFamily="34" charset="-79"/>
                <a:cs typeface="FrankRuehl" pitchFamily="34" charset="-79"/>
              </a:rPr>
              <a:t> תמונה שלי, ומיד קיבלתי ממנו כרטיס טיסה והזמנה לבקר אותו </a:t>
            </a:r>
            <a:r>
              <a:rPr lang="he-IL" sz="2000" dirty="0" err="1" smtClean="0">
                <a:latin typeface="FrankRuehl" pitchFamily="34" charset="-79"/>
                <a:cs typeface="FrankRuehl" pitchFamily="34" charset="-79"/>
              </a:rPr>
              <a:t>בלאס</a:t>
            </a:r>
            <a:r>
              <a:rPr lang="he-IL" sz="2000" dirty="0" smtClean="0">
                <a:latin typeface="FrankRuehl" pitchFamily="34" charset="-79"/>
                <a:cs typeface="FrankRuehl" pitchFamily="34" charset="-79"/>
              </a:rPr>
              <a:t> ווגאס. החלטתי לעזוב את לונדון בפתאומיות למרות חוזה ההקלטות שהיה לי וחזרות שעשיתי למופע במועדון </a:t>
            </a:r>
            <a:r>
              <a:rPr lang="he-IL" sz="2000" b="1" dirty="0" err="1" smtClean="0">
                <a:solidFill>
                  <a:srgbClr val="CC3300"/>
                </a:solidFill>
                <a:latin typeface="FrankRuehl" pitchFamily="34" charset="-79"/>
                <a:cs typeface="FrankRuehl" pitchFamily="34" charset="-79"/>
              </a:rPr>
              <a:t>קוגלינוס</a:t>
            </a:r>
            <a:r>
              <a:rPr lang="he-IL" sz="2000" dirty="0" smtClean="0">
                <a:latin typeface="FrankRuehl" pitchFamily="34" charset="-79"/>
                <a:cs typeface="FrankRuehl" pitchFamily="34" charset="-79"/>
              </a:rPr>
              <a:t> בלונדון. הייתי אמיצה, בלי פחדים, ונסעתי לנסות את מזלי בארה"ב. </a:t>
            </a:r>
          </a:p>
          <a:p>
            <a:pPr algn="just"/>
            <a:endParaRPr lang="he-IL" sz="2000" dirty="0" smtClean="0">
              <a:latin typeface="FrankRuehl" pitchFamily="34" charset="-79"/>
              <a:cs typeface="FrankRuehl" pitchFamily="34" charset="-79"/>
            </a:endParaRPr>
          </a:p>
          <a:p>
            <a:pPr algn="just"/>
            <a:endParaRPr lang="he-IL" sz="2000" dirty="0" smtClean="0">
              <a:latin typeface="FrankRuehl" pitchFamily="34" charset="-79"/>
              <a:cs typeface="FrankRuehl" pitchFamily="34" charset="-79"/>
            </a:endParaRPr>
          </a:p>
          <a:p>
            <a:pPr algn="just"/>
            <a:endParaRPr lang="he-IL" sz="2000" dirty="0" smtClean="0">
              <a:latin typeface="FrankRuehl" pitchFamily="34" charset="-79"/>
              <a:cs typeface="FrankRuehl" pitchFamily="34" charset="-79"/>
            </a:endParaRPr>
          </a:p>
          <a:p>
            <a:pPr algn="just"/>
            <a:endParaRPr lang="he-IL" sz="2000" dirty="0" smtClean="0">
              <a:latin typeface="FrankRuehl" pitchFamily="34" charset="-79"/>
              <a:cs typeface="FrankRuehl" pitchFamily="34" charset="-79"/>
            </a:endParaRPr>
          </a:p>
          <a:p>
            <a:pPr algn="just"/>
            <a:endParaRPr lang="he-IL" sz="2000" dirty="0" smtClean="0">
              <a:latin typeface="FrankRuehl" pitchFamily="34" charset="-79"/>
              <a:cs typeface="FrankRuehl" pitchFamily="34" charset="-79"/>
            </a:endParaRPr>
          </a:p>
          <a:p>
            <a:pPr algn="just"/>
            <a:endParaRPr lang="he-IL" sz="2000" dirty="0" smtClean="0">
              <a:latin typeface="FrankRuehl" pitchFamily="34" charset="-79"/>
              <a:cs typeface="FrankRuehl" pitchFamily="34" charset="-79"/>
            </a:endParaRPr>
          </a:p>
          <a:p>
            <a:pPr algn="just"/>
            <a:endParaRPr lang="he-IL" sz="2000" dirty="0" smtClean="0">
              <a:latin typeface="FrankRuehl" pitchFamily="34" charset="-79"/>
              <a:cs typeface="FrankRuehl" pitchFamily="34" charset="-79"/>
            </a:endParaRPr>
          </a:p>
          <a:p>
            <a:pPr algn="just"/>
            <a:endParaRPr lang="he-IL" sz="2000" dirty="0" smtClean="0">
              <a:latin typeface="FrankRuehl" pitchFamily="34" charset="-79"/>
              <a:cs typeface="FrankRuehl" pitchFamily="34" charset="-79"/>
            </a:endParaRPr>
          </a:p>
          <a:p>
            <a:pPr algn="just"/>
            <a:r>
              <a:rPr lang="he-IL" sz="2000" dirty="0" smtClean="0">
                <a:latin typeface="FrankRuehl" pitchFamily="34" charset="-79"/>
                <a:cs typeface="FrankRuehl" pitchFamily="34" charset="-79"/>
              </a:rPr>
              <a:t>יומיים אחרי שהגעתי לווגאס הוזמנתי למסיבה של </a:t>
            </a:r>
            <a:r>
              <a:rPr lang="he-IL" sz="2000" b="1" dirty="0" err="1" smtClean="0">
                <a:solidFill>
                  <a:srgbClr val="C00000"/>
                </a:solidFill>
                <a:latin typeface="FrankRuehl" pitchFamily="34" charset="-79"/>
                <a:cs typeface="FrankRuehl" pitchFamily="34" charset="-79"/>
              </a:rPr>
              <a:t>ליברצ'י</a:t>
            </a:r>
            <a:r>
              <a:rPr lang="he-IL" sz="2000" dirty="0" smtClean="0">
                <a:latin typeface="FrankRuehl" pitchFamily="34" charset="-79"/>
                <a:cs typeface="FrankRuehl" pitchFamily="34" charset="-79"/>
              </a:rPr>
              <a:t>. עשיתי קמפיין דוגמנות לג'ינס, ואחרי חודש עזבתי את לאס ווגאס ועברתי לגור </a:t>
            </a:r>
            <a:r>
              <a:rPr lang="he-IL" sz="2000" dirty="0" err="1" smtClean="0">
                <a:latin typeface="FrankRuehl" pitchFamily="34" charset="-79"/>
                <a:cs typeface="FrankRuehl" pitchFamily="34" charset="-79"/>
              </a:rPr>
              <a:t>בבוורלי</a:t>
            </a:r>
            <a:r>
              <a:rPr lang="he-IL" sz="2000" dirty="0" smtClean="0">
                <a:latin typeface="FrankRuehl" pitchFamily="34" charset="-79"/>
                <a:cs typeface="FrankRuehl" pitchFamily="34" charset="-79"/>
              </a:rPr>
              <a:t> </a:t>
            </a:r>
            <a:r>
              <a:rPr lang="he-IL" sz="2000" dirty="0" err="1" smtClean="0">
                <a:latin typeface="FrankRuehl" pitchFamily="34" charset="-79"/>
                <a:cs typeface="FrankRuehl" pitchFamily="34" charset="-79"/>
              </a:rPr>
              <a:t>הילס</a:t>
            </a:r>
            <a:r>
              <a:rPr lang="he-IL" sz="2000" dirty="0" smtClean="0">
                <a:latin typeface="FrankRuehl" pitchFamily="34" charset="-79"/>
                <a:cs typeface="FrankRuehl" pitchFamily="34" charset="-79"/>
              </a:rPr>
              <a:t> בלוס אנג'לס. </a:t>
            </a:r>
          </a:p>
        </p:txBody>
      </p:sp>
      <p:pic>
        <p:nvPicPr>
          <p:cNvPr id="8" name="Picture 2"/>
          <p:cNvPicPr>
            <a:picLocks noChangeAspect="1" noChangeArrowheads="1"/>
          </p:cNvPicPr>
          <p:nvPr/>
        </p:nvPicPr>
        <p:blipFill>
          <a:blip r:embed="rId4" cstate="print"/>
          <a:srcRect/>
          <a:stretch>
            <a:fillRect/>
          </a:stretch>
        </p:blipFill>
        <p:spPr bwMode="auto">
          <a:xfrm>
            <a:off x="2195736" y="404664"/>
            <a:ext cx="601414" cy="335351"/>
          </a:xfrm>
          <a:prstGeom prst="rect">
            <a:avLst/>
          </a:prstGeom>
          <a:noFill/>
          <a:ln w="9525">
            <a:noFill/>
            <a:miter lim="800000"/>
            <a:headEnd/>
            <a:tailEnd/>
          </a:ln>
        </p:spPr>
      </p:pic>
      <p:pic>
        <p:nvPicPr>
          <p:cNvPr id="10" name="Picture 3" descr="C:\Users\Mazkira\Pictures\סריקות\תיקיה חדשה\New Doc 2019-02-12 13.20.03_30.jpg"/>
          <p:cNvPicPr>
            <a:picLocks noChangeAspect="1" noChangeArrowheads="1"/>
          </p:cNvPicPr>
          <p:nvPr/>
        </p:nvPicPr>
        <p:blipFill>
          <a:blip r:embed="rId5" cstate="print"/>
          <a:srcRect/>
          <a:stretch>
            <a:fillRect/>
          </a:stretch>
        </p:blipFill>
        <p:spPr bwMode="auto">
          <a:xfrm>
            <a:off x="611560" y="980728"/>
            <a:ext cx="1776189" cy="5661248"/>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6" cstate="print"/>
          <a:srcRect/>
          <a:stretch>
            <a:fillRect/>
          </a:stretch>
        </p:blipFill>
        <p:spPr bwMode="auto">
          <a:xfrm>
            <a:off x="5724128" y="3140968"/>
            <a:ext cx="2952328" cy="2071633"/>
          </a:xfrm>
          <a:prstGeom prst="rect">
            <a:avLst/>
          </a:prstGeom>
          <a:ln>
            <a:noFill/>
          </a:ln>
          <a:effectLst>
            <a:outerShdw blurRad="292100" dist="139700" dir="2700000" algn="tl" rotWithShape="0">
              <a:srgbClr val="333333">
                <a:alpha val="65000"/>
              </a:srgbClr>
            </a:outerShdw>
          </a:effectLst>
        </p:spPr>
      </p:pic>
      <p:sp>
        <p:nvSpPr>
          <p:cNvPr id="11" name="אליפסה 10"/>
          <p:cNvSpPr/>
          <p:nvPr/>
        </p:nvSpPr>
        <p:spPr>
          <a:xfrm>
            <a:off x="5580112" y="4437112"/>
            <a:ext cx="1584176" cy="792088"/>
          </a:xfrm>
          <a:prstGeom prst="ellipse">
            <a:avLst/>
          </a:prstGeom>
          <a:no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683568" y="1052736"/>
            <a:ext cx="1512168" cy="28803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b="1" dirty="0" smtClean="0">
                <a:solidFill>
                  <a:schemeClr val="tx1"/>
                </a:solidFill>
              </a:rPr>
              <a:t>Evening news”</a:t>
            </a:r>
            <a:r>
              <a:rPr lang="he-IL" sz="1200" b="1" dirty="0" smtClean="0">
                <a:solidFill>
                  <a:schemeClr val="tx1"/>
                </a:solidFill>
              </a:rPr>
              <a:t>"</a:t>
            </a:r>
            <a:endParaRPr lang="he-IL" sz="1200" b="1" dirty="0">
              <a:solidFill>
                <a:schemeClr val="tx1"/>
              </a:solidFill>
            </a:endParaRPr>
          </a:p>
        </p:txBody>
      </p:sp>
      <p:sp>
        <p:nvSpPr>
          <p:cNvPr id="14" name="מלבן 13"/>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5" name="Picture 4" descr="C:\Users\Mazkira\AppData\Local\Microsoft\Windows\Temporary Internet Files\Content.Outlook\DCK8T0FC\New Doc 2019-02-22 11 52 53_8 (5).jpg"/>
          <p:cNvPicPr>
            <a:picLocks noChangeAspect="1" noChangeArrowheads="1"/>
          </p:cNvPicPr>
          <p:nvPr/>
        </p:nvPicPr>
        <p:blipFill>
          <a:blip r:embed="rId7" cstate="print"/>
          <a:srcRect/>
          <a:stretch>
            <a:fillRect/>
          </a:stretch>
        </p:blipFill>
        <p:spPr bwMode="auto">
          <a:xfrm>
            <a:off x="2771800" y="3645024"/>
            <a:ext cx="2839789" cy="1213826"/>
          </a:xfrm>
          <a:prstGeom prst="rect">
            <a:avLst/>
          </a:prstGeom>
          <a:noFill/>
        </p:spPr>
      </p:pic>
      <p:sp>
        <p:nvSpPr>
          <p:cNvPr id="16" name="TextBox 15"/>
          <p:cNvSpPr txBox="1"/>
          <p:nvPr/>
        </p:nvSpPr>
        <p:spPr>
          <a:xfrm>
            <a:off x="3635896" y="4797152"/>
            <a:ext cx="1152128" cy="307777"/>
          </a:xfrm>
          <a:prstGeom prst="rect">
            <a:avLst/>
          </a:prstGeom>
          <a:noFill/>
        </p:spPr>
        <p:txBody>
          <a:bodyPr wrap="square" rtlCol="1">
            <a:spAutoFit/>
          </a:bodyPr>
          <a:lstStyle/>
          <a:p>
            <a:r>
              <a:rPr lang="he-IL" sz="1400" dirty="0" smtClean="0">
                <a:solidFill>
                  <a:srgbClr val="C00000"/>
                </a:solidFill>
                <a:latin typeface="FrankRuehl" pitchFamily="34" charset="-79"/>
                <a:cs typeface="FrankRuehl" pitchFamily="34" charset="-79"/>
              </a:rPr>
              <a:t>מתנה מהמסיבה</a:t>
            </a:r>
            <a:endParaRPr lang="he-IL" sz="1400" dirty="0">
              <a:solidFill>
                <a:srgbClr val="C00000"/>
              </a:solidFill>
              <a:latin typeface="FrankRuehl" pitchFamily="34" charset="-79"/>
              <a:cs typeface="FrankRuehl" pitchFamily="34" charset="-79"/>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23 עד גיל 25 – לוס אנג'לס</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15362" name="Picture 2"/>
          <p:cNvPicPr>
            <a:picLocks noChangeAspect="1" noChangeArrowheads="1"/>
          </p:cNvPicPr>
          <p:nvPr/>
        </p:nvPicPr>
        <p:blipFill>
          <a:blip r:embed="rId3" cstate="print"/>
          <a:srcRect/>
          <a:stretch>
            <a:fillRect/>
          </a:stretch>
        </p:blipFill>
        <p:spPr bwMode="auto">
          <a:xfrm>
            <a:off x="4716016" y="404664"/>
            <a:ext cx="601414" cy="335351"/>
          </a:xfrm>
          <a:prstGeom prst="rect">
            <a:avLst/>
          </a:prstGeom>
          <a:noFill/>
          <a:ln w="9525">
            <a:noFill/>
            <a:miter lim="800000"/>
            <a:headEnd/>
            <a:tailEnd/>
          </a:ln>
        </p:spPr>
      </p:pic>
      <p:pic>
        <p:nvPicPr>
          <p:cNvPr id="8" name="Picture 2" descr="C:\Users\Mazkira\Pictures\סריקות\תיקיה חדשה\New Doc 2019-02-12 13.20.03_1.jpg"/>
          <p:cNvPicPr>
            <a:picLocks noChangeAspect="1" noChangeArrowheads="1"/>
          </p:cNvPicPr>
          <p:nvPr/>
        </p:nvPicPr>
        <p:blipFill>
          <a:blip r:embed="rId4" cstate="print"/>
          <a:srcRect/>
          <a:stretch>
            <a:fillRect/>
          </a:stretch>
        </p:blipFill>
        <p:spPr bwMode="auto">
          <a:xfrm>
            <a:off x="3350894" y="3140968"/>
            <a:ext cx="5047622" cy="3380881"/>
          </a:xfrm>
          <a:prstGeom prst="rect">
            <a:avLst/>
          </a:prstGeom>
          <a:noFill/>
        </p:spPr>
      </p:pic>
      <p:sp>
        <p:nvSpPr>
          <p:cNvPr id="7" name="TextBox 6"/>
          <p:cNvSpPr txBox="1"/>
          <p:nvPr/>
        </p:nvSpPr>
        <p:spPr>
          <a:xfrm>
            <a:off x="3131840" y="1124744"/>
            <a:ext cx="5657339" cy="1631216"/>
          </a:xfrm>
          <a:prstGeom prst="rect">
            <a:avLst/>
          </a:prstGeom>
          <a:noFill/>
        </p:spPr>
        <p:txBody>
          <a:bodyPr wrap="square" rtlCol="1">
            <a:spAutoFit/>
          </a:bodyPr>
          <a:lstStyle/>
          <a:p>
            <a:pPr algn="just"/>
            <a:r>
              <a:rPr lang="he-IL" sz="2000" dirty="0" smtClean="0">
                <a:latin typeface="FrankRuehl" pitchFamily="34" charset="-79"/>
                <a:cs typeface="FrankRuehl" pitchFamily="34" charset="-79"/>
              </a:rPr>
              <a:t>במסיבה </a:t>
            </a:r>
            <a:r>
              <a:rPr lang="he-IL" sz="2000" dirty="0" err="1" smtClean="0">
                <a:latin typeface="FrankRuehl" pitchFamily="34" charset="-79"/>
                <a:cs typeface="FrankRuehl" pitchFamily="34" charset="-79"/>
              </a:rPr>
              <a:t>בבוורלי</a:t>
            </a:r>
            <a:r>
              <a:rPr lang="he-IL" sz="2000" dirty="0" smtClean="0">
                <a:latin typeface="FrankRuehl" pitchFamily="34" charset="-79"/>
                <a:cs typeface="FrankRuehl" pitchFamily="34" charset="-79"/>
              </a:rPr>
              <a:t> </a:t>
            </a:r>
            <a:r>
              <a:rPr lang="he-IL" sz="2000" dirty="0" err="1" smtClean="0">
                <a:latin typeface="FrankRuehl" pitchFamily="34" charset="-79"/>
                <a:cs typeface="FrankRuehl" pitchFamily="34" charset="-79"/>
              </a:rPr>
              <a:t>הילס</a:t>
            </a:r>
            <a:r>
              <a:rPr lang="he-IL" sz="2000" dirty="0" smtClean="0">
                <a:latin typeface="FrankRuehl" pitchFamily="34" charset="-79"/>
                <a:cs typeface="FrankRuehl" pitchFamily="34" charset="-79"/>
              </a:rPr>
              <a:t> הכרתי את הסופר </a:t>
            </a:r>
            <a:r>
              <a:rPr lang="he-IL" sz="2000" b="1" dirty="0" smtClean="0">
                <a:solidFill>
                  <a:srgbClr val="C00000"/>
                </a:solidFill>
                <a:latin typeface="FrankRuehl" pitchFamily="34" charset="-79"/>
                <a:cs typeface="FrankRuehl" pitchFamily="34" charset="-79"/>
              </a:rPr>
              <a:t>הרולד </a:t>
            </a:r>
            <a:r>
              <a:rPr lang="he-IL" sz="2000" b="1" dirty="0" err="1" smtClean="0">
                <a:solidFill>
                  <a:srgbClr val="C00000"/>
                </a:solidFill>
                <a:latin typeface="FrankRuehl" pitchFamily="34" charset="-79"/>
                <a:cs typeface="FrankRuehl" pitchFamily="34" charset="-79"/>
              </a:rPr>
              <a:t>רובינס</a:t>
            </a:r>
            <a:r>
              <a:rPr lang="he-IL" sz="2000" b="1" dirty="0" smtClean="0">
                <a:solidFill>
                  <a:srgbClr val="C00000"/>
                </a:solidFill>
                <a:latin typeface="FrankRuehl" pitchFamily="34" charset="-79"/>
                <a:cs typeface="FrankRuehl" pitchFamily="34" charset="-79"/>
              </a:rPr>
              <a:t> </a:t>
            </a:r>
            <a:r>
              <a:rPr lang="he-IL" sz="2000" dirty="0" smtClean="0">
                <a:latin typeface="FrankRuehl" pitchFamily="34" charset="-79"/>
                <a:cs typeface="FrankRuehl" pitchFamily="34" charset="-79"/>
              </a:rPr>
              <a:t>ואשתו </a:t>
            </a:r>
            <a:r>
              <a:rPr lang="he-IL" sz="2000" b="1" dirty="0" err="1" smtClean="0">
                <a:solidFill>
                  <a:srgbClr val="C00000"/>
                </a:solidFill>
                <a:latin typeface="FrankRuehl" pitchFamily="34" charset="-79"/>
                <a:cs typeface="FrankRuehl" pitchFamily="34" charset="-79"/>
              </a:rPr>
              <a:t>גרייס</a:t>
            </a:r>
            <a:r>
              <a:rPr lang="he-IL" sz="2000" b="1" dirty="0" smtClean="0">
                <a:solidFill>
                  <a:srgbClr val="C00000"/>
                </a:solidFill>
                <a:latin typeface="FrankRuehl" pitchFamily="34" charset="-79"/>
                <a:cs typeface="FrankRuehl" pitchFamily="34" charset="-79"/>
              </a:rPr>
              <a:t> </a:t>
            </a:r>
            <a:r>
              <a:rPr lang="he-IL" sz="2000" b="1" dirty="0" err="1" smtClean="0">
                <a:solidFill>
                  <a:srgbClr val="C00000"/>
                </a:solidFill>
                <a:latin typeface="FrankRuehl" pitchFamily="34" charset="-79"/>
                <a:cs typeface="FrankRuehl" pitchFamily="34" charset="-79"/>
              </a:rPr>
              <a:t>רובינס</a:t>
            </a:r>
            <a:r>
              <a:rPr lang="he-IL" sz="2000" dirty="0" smtClean="0">
                <a:latin typeface="FrankRuehl" pitchFamily="34" charset="-79"/>
                <a:cs typeface="FrankRuehl" pitchFamily="34" charset="-79"/>
              </a:rPr>
              <a:t>, ומהר מאוד הפכנו להיות חברים טובים.</a:t>
            </a:r>
          </a:p>
          <a:p>
            <a:pPr algn="just"/>
            <a:r>
              <a:rPr lang="he-IL" sz="2000" dirty="0" smtClean="0">
                <a:latin typeface="FrankRuehl" pitchFamily="34" charset="-79"/>
                <a:cs typeface="FrankRuehl" pitchFamily="34" charset="-79"/>
              </a:rPr>
              <a:t>הוזמנתי על ידם </a:t>
            </a:r>
            <a:r>
              <a:rPr lang="he-IL" sz="2000" dirty="0" err="1" smtClean="0">
                <a:latin typeface="FrankRuehl" pitchFamily="34" charset="-79"/>
                <a:cs typeface="FrankRuehl" pitchFamily="34" charset="-79"/>
              </a:rPr>
              <a:t>לאלקפולקו</a:t>
            </a:r>
            <a:r>
              <a:rPr lang="he-IL" sz="2000" dirty="0" smtClean="0">
                <a:latin typeface="FrankRuehl" pitchFamily="34" charset="-79"/>
                <a:cs typeface="FrankRuehl" pitchFamily="34" charset="-79"/>
              </a:rPr>
              <a:t> להיות אורחת בביתם כאשר ערכו מסיבה לכבוד תוכנית </a:t>
            </a:r>
            <a:r>
              <a:rPr lang="he-IL" sz="2000" dirty="0" err="1" smtClean="0">
                <a:latin typeface="FrankRuehl" pitchFamily="34" charset="-79"/>
                <a:cs typeface="FrankRuehl" pitchFamily="34" charset="-79"/>
              </a:rPr>
              <a:t>טלויזיה</a:t>
            </a:r>
            <a:r>
              <a:rPr lang="he-IL" sz="2000" dirty="0" smtClean="0">
                <a:latin typeface="FrankRuehl" pitchFamily="34" charset="-79"/>
                <a:cs typeface="FrankRuehl" pitchFamily="34" charset="-79"/>
              </a:rPr>
              <a:t> 20/20, ביליתי ביאכטה שלהם בקאן ואהבתי מאוד את </a:t>
            </a:r>
            <a:r>
              <a:rPr lang="he-IL" sz="2000" dirty="0" err="1" smtClean="0">
                <a:latin typeface="FrankRuehl" pitchFamily="34" charset="-79"/>
                <a:cs typeface="FrankRuehl" pitchFamily="34" charset="-79"/>
              </a:rPr>
              <a:t>גרייס</a:t>
            </a:r>
            <a:r>
              <a:rPr lang="he-IL" sz="2000" dirty="0" smtClean="0">
                <a:latin typeface="FrankRuehl" pitchFamily="34" charset="-79"/>
                <a:cs typeface="FrankRuehl" pitchFamily="34" charset="-79"/>
              </a:rPr>
              <a:t>.</a:t>
            </a:r>
          </a:p>
        </p:txBody>
      </p:sp>
      <p:sp>
        <p:nvSpPr>
          <p:cNvPr id="10" name="מלבן 9"/>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5" name="Picture 3"/>
          <p:cNvPicPr>
            <a:picLocks noChangeAspect="1" noChangeArrowheads="1"/>
          </p:cNvPicPr>
          <p:nvPr/>
        </p:nvPicPr>
        <p:blipFill>
          <a:blip r:embed="rId5" cstate="print"/>
          <a:srcRect/>
          <a:stretch>
            <a:fillRect/>
          </a:stretch>
        </p:blipFill>
        <p:spPr bwMode="auto">
          <a:xfrm>
            <a:off x="323528" y="1196752"/>
            <a:ext cx="2808312" cy="5294166"/>
          </a:xfrm>
          <a:prstGeom prst="rect">
            <a:avLst/>
          </a:prstGeom>
          <a:noFill/>
          <a:ln w="9525">
            <a:noFill/>
            <a:miter lim="800000"/>
            <a:headEnd/>
            <a:tailEnd/>
          </a:ln>
        </p:spPr>
      </p:pic>
      <p:sp>
        <p:nvSpPr>
          <p:cNvPr id="12" name="אליפסה 11"/>
          <p:cNvSpPr/>
          <p:nvPr/>
        </p:nvSpPr>
        <p:spPr>
          <a:xfrm>
            <a:off x="4364360" y="5525616"/>
            <a:ext cx="1584176" cy="1224136"/>
          </a:xfrm>
          <a:prstGeom prst="ellipse">
            <a:avLst/>
          </a:prstGeom>
          <a:no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אליפסה 8"/>
          <p:cNvSpPr/>
          <p:nvPr/>
        </p:nvSpPr>
        <p:spPr>
          <a:xfrm>
            <a:off x="467544" y="980728"/>
            <a:ext cx="2448272" cy="20162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23 עד גיל 25 – </a:t>
            </a:r>
            <a:r>
              <a:rPr lang="he-IL" sz="2000" b="1" dirty="0" err="1" smtClean="0">
                <a:latin typeface="Guttman Adii" pitchFamily="2" charset="-79"/>
                <a:cs typeface="Guttman Adii" pitchFamily="2" charset="-79"/>
              </a:rPr>
              <a:t>טד</a:t>
            </a:r>
            <a:r>
              <a:rPr lang="he-IL" sz="2000" b="1" dirty="0" smtClean="0">
                <a:latin typeface="Guttman Adii" pitchFamily="2" charset="-79"/>
                <a:cs typeface="Guttman Adii" pitchFamily="2" charset="-79"/>
              </a:rPr>
              <a:t> קנדי</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15362" name="Picture 2"/>
          <p:cNvPicPr>
            <a:picLocks noChangeAspect="1" noChangeArrowheads="1"/>
          </p:cNvPicPr>
          <p:nvPr/>
        </p:nvPicPr>
        <p:blipFill>
          <a:blip r:embed="rId3" cstate="print"/>
          <a:srcRect/>
          <a:stretch>
            <a:fillRect/>
          </a:stretch>
        </p:blipFill>
        <p:spPr bwMode="auto">
          <a:xfrm>
            <a:off x="5076056" y="404664"/>
            <a:ext cx="601414" cy="335351"/>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5796136" y="3284984"/>
            <a:ext cx="2587440" cy="3212976"/>
          </a:xfrm>
          <a:prstGeom prst="rect">
            <a:avLst/>
          </a:prstGeom>
          <a:ln>
            <a:noFill/>
          </a:ln>
          <a:effectLst>
            <a:softEdge rad="112500"/>
          </a:effectLst>
        </p:spPr>
      </p:pic>
      <p:pic>
        <p:nvPicPr>
          <p:cNvPr id="3075" name="Picture 3"/>
          <p:cNvPicPr>
            <a:picLocks noChangeAspect="1" noChangeArrowheads="1"/>
          </p:cNvPicPr>
          <p:nvPr/>
        </p:nvPicPr>
        <p:blipFill>
          <a:blip r:embed="rId5" cstate="print"/>
          <a:srcRect/>
          <a:stretch>
            <a:fillRect/>
          </a:stretch>
        </p:blipFill>
        <p:spPr bwMode="auto">
          <a:xfrm>
            <a:off x="3419872" y="3284984"/>
            <a:ext cx="2177914" cy="3356992"/>
          </a:xfrm>
          <a:prstGeom prst="rect">
            <a:avLst/>
          </a:prstGeom>
          <a:ln>
            <a:noFill/>
          </a:ln>
          <a:effectLst>
            <a:outerShdw blurRad="190500" algn="tl" rotWithShape="0">
              <a:srgbClr val="000000">
                <a:alpha val="70000"/>
              </a:srgbClr>
            </a:outerShdw>
          </a:effectLst>
        </p:spPr>
      </p:pic>
      <p:sp>
        <p:nvSpPr>
          <p:cNvPr id="8" name="TextBox 7"/>
          <p:cNvSpPr txBox="1"/>
          <p:nvPr/>
        </p:nvSpPr>
        <p:spPr>
          <a:xfrm>
            <a:off x="395536" y="980728"/>
            <a:ext cx="8393643" cy="2246769"/>
          </a:xfrm>
          <a:prstGeom prst="rect">
            <a:avLst/>
          </a:prstGeom>
          <a:noFill/>
        </p:spPr>
        <p:txBody>
          <a:bodyPr wrap="square" rtlCol="1">
            <a:spAutoFit/>
          </a:bodyPr>
          <a:lstStyle/>
          <a:p>
            <a:pPr algn="just"/>
            <a:r>
              <a:rPr lang="he-IL" sz="2000" b="1" dirty="0" smtClean="0">
                <a:solidFill>
                  <a:srgbClr val="C00000"/>
                </a:solidFill>
                <a:latin typeface="FrankRuehl" pitchFamily="34" charset="-79"/>
                <a:cs typeface="FrankRuehl" pitchFamily="34" charset="-79"/>
              </a:rPr>
              <a:t>המנג'ר של הלוס אנג'לס </a:t>
            </a:r>
            <a:r>
              <a:rPr lang="he-IL" sz="2000" b="1" dirty="0" err="1" smtClean="0">
                <a:solidFill>
                  <a:srgbClr val="C00000"/>
                </a:solidFill>
                <a:latin typeface="FrankRuehl" pitchFamily="34" charset="-79"/>
                <a:cs typeface="FrankRuehl" pitchFamily="34" charset="-79"/>
              </a:rPr>
              <a:t>ראמס</a:t>
            </a:r>
            <a:r>
              <a:rPr lang="he-IL" sz="2000" b="1" dirty="0" smtClean="0">
                <a:solidFill>
                  <a:srgbClr val="C00000"/>
                </a:solidFill>
                <a:latin typeface="FrankRuehl" pitchFamily="34" charset="-79"/>
                <a:cs typeface="FrankRuehl" pitchFamily="34" charset="-79"/>
              </a:rPr>
              <a:t> </a:t>
            </a:r>
            <a:r>
              <a:rPr lang="he-IL" sz="2000" dirty="0" smtClean="0">
                <a:latin typeface="FrankRuehl" pitchFamily="34" charset="-79"/>
                <a:cs typeface="FrankRuehl" pitchFamily="34" charset="-79"/>
              </a:rPr>
              <a:t>הכיר לי את </a:t>
            </a:r>
            <a:r>
              <a:rPr lang="he-IL" sz="2000" b="1" u="sng" dirty="0" smtClean="0">
                <a:solidFill>
                  <a:srgbClr val="C00000"/>
                </a:solidFill>
                <a:latin typeface="FrankRuehl" pitchFamily="34" charset="-79"/>
                <a:cs typeface="FrankRuehl" pitchFamily="34" charset="-79"/>
              </a:rPr>
              <a:t>הסנטור </a:t>
            </a:r>
            <a:r>
              <a:rPr lang="he-IL" sz="2000" b="1" u="sng" dirty="0" err="1" smtClean="0">
                <a:solidFill>
                  <a:srgbClr val="C00000"/>
                </a:solidFill>
                <a:latin typeface="FrankRuehl" pitchFamily="34" charset="-79"/>
                <a:cs typeface="FrankRuehl" pitchFamily="34" charset="-79"/>
              </a:rPr>
              <a:t>טד</a:t>
            </a:r>
            <a:r>
              <a:rPr lang="he-IL" sz="2000" b="1" u="sng" dirty="0" smtClean="0">
                <a:solidFill>
                  <a:srgbClr val="C00000"/>
                </a:solidFill>
                <a:latin typeface="FrankRuehl" pitchFamily="34" charset="-79"/>
                <a:cs typeface="FrankRuehl" pitchFamily="34" charset="-79"/>
              </a:rPr>
              <a:t> קנדי </a:t>
            </a:r>
            <a:r>
              <a:rPr lang="he-IL" sz="2000" dirty="0" smtClean="0">
                <a:latin typeface="FrankRuehl" pitchFamily="34" charset="-79"/>
                <a:cs typeface="FrankRuehl" pitchFamily="34" charset="-79"/>
              </a:rPr>
              <a:t>בשהותי בוושינגטון. </a:t>
            </a:r>
          </a:p>
          <a:p>
            <a:pPr algn="just"/>
            <a:r>
              <a:rPr lang="he-IL" sz="2000" dirty="0" err="1" smtClean="0">
                <a:latin typeface="FrankRuehl" pitchFamily="34" charset="-79"/>
                <a:cs typeface="FrankRuehl" pitchFamily="34" charset="-79"/>
              </a:rPr>
              <a:t>טד</a:t>
            </a:r>
            <a:r>
              <a:rPr lang="he-IL" sz="2000" dirty="0" smtClean="0">
                <a:latin typeface="FrankRuehl" pitchFamily="34" charset="-79"/>
                <a:cs typeface="FrankRuehl" pitchFamily="34" charset="-79"/>
              </a:rPr>
              <a:t> הגיע ביום ראשון עם </a:t>
            </a:r>
            <a:r>
              <a:rPr lang="he-IL" sz="2000" dirty="0" err="1" smtClean="0">
                <a:latin typeface="FrankRuehl" pitchFamily="34" charset="-79"/>
                <a:cs typeface="FrankRuehl" pitchFamily="34" charset="-79"/>
              </a:rPr>
              <a:t>מוסטנג</a:t>
            </a:r>
            <a:r>
              <a:rPr lang="he-IL" sz="2000" dirty="0" smtClean="0">
                <a:latin typeface="FrankRuehl" pitchFamily="34" charset="-79"/>
                <a:cs typeface="FrankRuehl" pitchFamily="34" charset="-79"/>
              </a:rPr>
              <a:t> אדומה ובקבוק יין לביתו של ידידי </a:t>
            </a:r>
            <a:r>
              <a:rPr lang="he-IL" sz="2000" dirty="0" smtClean="0">
                <a:solidFill>
                  <a:srgbClr val="C00000"/>
                </a:solidFill>
                <a:latin typeface="FrankRuehl" pitchFamily="34" charset="-79"/>
                <a:cs typeface="FrankRuehl" pitchFamily="34" charset="-79"/>
              </a:rPr>
              <a:t>מייקל </a:t>
            </a:r>
            <a:r>
              <a:rPr lang="he-IL" sz="2000" dirty="0" err="1" smtClean="0">
                <a:solidFill>
                  <a:srgbClr val="C00000"/>
                </a:solidFill>
                <a:latin typeface="FrankRuehl" pitchFamily="34" charset="-79"/>
                <a:cs typeface="FrankRuehl" pitchFamily="34" charset="-79"/>
              </a:rPr>
              <a:t>אוהרה</a:t>
            </a:r>
            <a:r>
              <a:rPr lang="he-IL" sz="2000" dirty="0" smtClean="0">
                <a:latin typeface="FrankRuehl" pitchFamily="34" charset="-79"/>
                <a:cs typeface="FrankRuehl" pitchFamily="34" charset="-79"/>
              </a:rPr>
              <a:t>. נוצרה כימיה מיידית בינינו שבעקבותיה </a:t>
            </a:r>
            <a:r>
              <a:rPr lang="he-IL" sz="2000" dirty="0" err="1" smtClean="0">
                <a:latin typeface="FrankRuehl" pitchFamily="34" charset="-79"/>
                <a:cs typeface="FrankRuehl" pitchFamily="34" charset="-79"/>
              </a:rPr>
              <a:t>טד</a:t>
            </a:r>
            <a:r>
              <a:rPr lang="he-IL" sz="2000" dirty="0" smtClean="0">
                <a:latin typeface="FrankRuehl" pitchFamily="34" charset="-79"/>
                <a:cs typeface="FrankRuehl" pitchFamily="34" charset="-79"/>
              </a:rPr>
              <a:t> ביקר אותי פעמים רבות בביתי בלוס אנג'לס. ביליתי </a:t>
            </a:r>
            <a:r>
              <a:rPr lang="he-IL" sz="2000" dirty="0" err="1" smtClean="0">
                <a:latin typeface="FrankRuehl" pitchFamily="34" charset="-79"/>
                <a:cs typeface="FrankRuehl" pitchFamily="34" charset="-79"/>
              </a:rPr>
              <a:t>וויקנד</a:t>
            </a:r>
            <a:r>
              <a:rPr lang="he-IL" sz="2000" dirty="0" smtClean="0">
                <a:latin typeface="FrankRuehl" pitchFamily="34" charset="-79"/>
                <a:cs typeface="FrankRuehl" pitchFamily="34" charset="-79"/>
              </a:rPr>
              <a:t> איתו </a:t>
            </a:r>
            <a:r>
              <a:rPr lang="he-IL" sz="2000" dirty="0" err="1" smtClean="0">
                <a:latin typeface="FrankRuehl" pitchFamily="34" charset="-79"/>
                <a:cs typeface="FrankRuehl" pitchFamily="34" charset="-79"/>
              </a:rPr>
              <a:t>במליבו</a:t>
            </a:r>
            <a:r>
              <a:rPr lang="he-IL" sz="2000" dirty="0" smtClean="0">
                <a:latin typeface="FrankRuehl" pitchFamily="34" charset="-79"/>
                <a:cs typeface="FrankRuehl" pitchFamily="34" charset="-79"/>
              </a:rPr>
              <a:t> בביתו של הזמר </a:t>
            </a:r>
            <a:r>
              <a:rPr lang="he-IL" sz="2000" b="1" dirty="0" smtClean="0">
                <a:solidFill>
                  <a:srgbClr val="C00000"/>
                </a:solidFill>
                <a:latin typeface="FrankRuehl" pitchFamily="34" charset="-79"/>
                <a:cs typeface="FrankRuehl" pitchFamily="34" charset="-79"/>
              </a:rPr>
              <a:t>אנדי וויליאמס</a:t>
            </a:r>
            <a:r>
              <a:rPr lang="he-IL" sz="2000" dirty="0" smtClean="0">
                <a:latin typeface="FrankRuehl" pitchFamily="34" charset="-79"/>
                <a:cs typeface="FrankRuehl" pitchFamily="34" charset="-79"/>
              </a:rPr>
              <a:t>. הוזמנתי אליו הביתה לבית הוריו בוושינגטון </a:t>
            </a:r>
            <a:r>
              <a:rPr lang="he-IL" sz="2000" dirty="0" err="1" smtClean="0">
                <a:latin typeface="FrankRuehl" pitchFamily="34" charset="-79"/>
                <a:cs typeface="FrankRuehl" pitchFamily="34" charset="-79"/>
              </a:rPr>
              <a:t>לוויקנד</a:t>
            </a:r>
            <a:r>
              <a:rPr lang="he-IL" sz="2000" dirty="0" smtClean="0">
                <a:latin typeface="FrankRuehl" pitchFamily="34" charset="-79"/>
                <a:cs typeface="FrankRuehl" pitchFamily="34" charset="-79"/>
              </a:rPr>
              <a:t>, אירחנו את הסנטור </a:t>
            </a:r>
            <a:r>
              <a:rPr lang="he-IL" sz="2000" b="1" dirty="0" smtClean="0">
                <a:solidFill>
                  <a:srgbClr val="C00000"/>
                </a:solidFill>
                <a:latin typeface="FrankRuehl" pitchFamily="34" charset="-79"/>
                <a:cs typeface="FrankRuehl" pitchFamily="34" charset="-79"/>
              </a:rPr>
              <a:t>ג'ון </a:t>
            </a:r>
            <a:r>
              <a:rPr lang="he-IL" sz="2000" b="1" dirty="0" err="1" smtClean="0">
                <a:solidFill>
                  <a:srgbClr val="C00000"/>
                </a:solidFill>
                <a:latin typeface="FrankRuehl" pitchFamily="34" charset="-79"/>
                <a:cs typeface="FrankRuehl" pitchFamily="34" charset="-79"/>
              </a:rPr>
              <a:t>טאנינג</a:t>
            </a:r>
            <a:r>
              <a:rPr lang="he-IL" sz="2000" dirty="0" smtClean="0">
                <a:latin typeface="FrankRuehl" pitchFamily="34" charset="-79"/>
                <a:cs typeface="FrankRuehl" pitchFamily="34" charset="-79"/>
              </a:rPr>
              <a:t> ובישלתי להם ארוחת ערב. </a:t>
            </a:r>
            <a:r>
              <a:rPr lang="he-IL" sz="2000" b="1" dirty="0" smtClean="0">
                <a:latin typeface="FrankRuehl" pitchFamily="34" charset="-79"/>
                <a:cs typeface="FrankRuehl" pitchFamily="34" charset="-79"/>
              </a:rPr>
              <a:t>היה מרגש לראות על כל הקירות את ההיסטוריה של משפחת קנדי המפורסמת. </a:t>
            </a:r>
            <a:r>
              <a:rPr lang="he-IL" sz="2000" dirty="0" smtClean="0">
                <a:latin typeface="FrankRuehl" pitchFamily="34" charset="-79"/>
                <a:cs typeface="FrankRuehl" pitchFamily="34" charset="-79"/>
              </a:rPr>
              <a:t>כשגרתי בניו יורק הוא ביקר אותי בביתי לפני הופעתו באומות המאוחדות ואני והוא עברנו על הנאום שלו ביחד, והנאום שלו נשאר איתי. ניהלנו שנה רומן ולאחר מכן כל אחד המשיך לדרכו.</a:t>
            </a:r>
          </a:p>
        </p:txBody>
      </p:sp>
      <p:sp>
        <p:nvSpPr>
          <p:cNvPr id="9" name="מלבן 8"/>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5796136" y="3356992"/>
            <a:ext cx="2592288" cy="32403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Picture 6"/>
          <p:cNvPicPr>
            <a:picLocks noChangeAspect="1" noChangeArrowheads="1"/>
          </p:cNvPicPr>
          <p:nvPr/>
        </p:nvPicPr>
        <p:blipFill>
          <a:blip r:embed="rId6" cstate="print"/>
          <a:srcRect/>
          <a:stretch>
            <a:fillRect/>
          </a:stretch>
        </p:blipFill>
        <p:spPr bwMode="auto">
          <a:xfrm>
            <a:off x="971600" y="3429000"/>
            <a:ext cx="2241431" cy="3078094"/>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23 עד גיל 25 – לאס ווגאס ולוס אנג'לס</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15362" name="Picture 2"/>
          <p:cNvPicPr>
            <a:picLocks noChangeAspect="1" noChangeArrowheads="1"/>
          </p:cNvPicPr>
          <p:nvPr/>
        </p:nvPicPr>
        <p:blipFill>
          <a:blip r:embed="rId3" cstate="print"/>
          <a:srcRect/>
          <a:stretch>
            <a:fillRect/>
          </a:stretch>
        </p:blipFill>
        <p:spPr bwMode="auto">
          <a:xfrm>
            <a:off x="3419872" y="404664"/>
            <a:ext cx="601414" cy="335351"/>
          </a:xfrm>
          <a:prstGeom prst="rect">
            <a:avLst/>
          </a:prstGeom>
          <a:noFill/>
          <a:ln w="9525">
            <a:noFill/>
            <a:miter lim="800000"/>
            <a:headEnd/>
            <a:tailEnd/>
          </a:ln>
        </p:spPr>
      </p:pic>
      <p:sp>
        <p:nvSpPr>
          <p:cNvPr id="7" name="TextBox 6"/>
          <p:cNvSpPr txBox="1"/>
          <p:nvPr/>
        </p:nvSpPr>
        <p:spPr>
          <a:xfrm>
            <a:off x="1331640" y="1340768"/>
            <a:ext cx="6665451" cy="3477875"/>
          </a:xfrm>
          <a:prstGeom prst="rect">
            <a:avLst/>
          </a:prstGeom>
          <a:noFill/>
        </p:spPr>
        <p:txBody>
          <a:bodyPr wrap="square" rtlCol="1">
            <a:spAutoFit/>
          </a:bodyPr>
          <a:lstStyle/>
          <a:p>
            <a:pPr algn="just"/>
            <a:r>
              <a:rPr lang="he-IL" sz="2000" dirty="0" smtClean="0">
                <a:latin typeface="FrankRuehl" pitchFamily="34" charset="-79"/>
                <a:cs typeface="FrankRuehl" pitchFamily="34" charset="-79"/>
              </a:rPr>
              <a:t>בלוס אנג'לס עבדתי כדוגמנית ורציתי להיות שחקנית. הכרתי אנשים מפורסמים מכל העולם ובניתי הרבה מאוד היכרויות כמו</a:t>
            </a:r>
          </a:p>
          <a:p>
            <a:pPr algn="just">
              <a:lnSpc>
                <a:spcPct val="150000"/>
              </a:lnSpc>
              <a:buFont typeface="Arial" charset="0"/>
              <a:buChar char="•"/>
            </a:pPr>
            <a:r>
              <a:rPr lang="he-IL" sz="2000" b="1" dirty="0" smtClean="0">
                <a:solidFill>
                  <a:srgbClr val="C00000"/>
                </a:solidFill>
                <a:latin typeface="FrankRuehl" pitchFamily="34" charset="-79"/>
                <a:cs typeface="FrankRuehl" pitchFamily="34" charset="-79"/>
              </a:rPr>
              <a:t>בוב אוונס </a:t>
            </a:r>
            <a:r>
              <a:rPr lang="he-IL" sz="2000" dirty="0" smtClean="0">
                <a:latin typeface="FrankRuehl" pitchFamily="34" charset="-79"/>
                <a:cs typeface="FrankRuehl" pitchFamily="34" charset="-79"/>
              </a:rPr>
              <a:t>היה חבר שלי טוב</a:t>
            </a:r>
          </a:p>
          <a:p>
            <a:pPr algn="just">
              <a:lnSpc>
                <a:spcPct val="150000"/>
              </a:lnSpc>
              <a:buFont typeface="Arial" charset="0"/>
              <a:buChar char="•"/>
            </a:pPr>
            <a:r>
              <a:rPr lang="he-IL" sz="2000" b="1" dirty="0" smtClean="0">
                <a:solidFill>
                  <a:srgbClr val="C00000"/>
                </a:solidFill>
                <a:latin typeface="FrankRuehl" pitchFamily="34" charset="-79"/>
                <a:cs typeface="FrankRuehl" pitchFamily="34" charset="-79"/>
              </a:rPr>
              <a:t>וורן </a:t>
            </a:r>
            <a:r>
              <a:rPr lang="he-IL" sz="2000" b="1" dirty="0" err="1" smtClean="0">
                <a:solidFill>
                  <a:srgbClr val="C00000"/>
                </a:solidFill>
                <a:latin typeface="FrankRuehl" pitchFamily="34" charset="-79"/>
                <a:cs typeface="FrankRuehl" pitchFamily="34" charset="-79"/>
              </a:rPr>
              <a:t>בייטי</a:t>
            </a:r>
            <a:r>
              <a:rPr lang="he-IL" sz="2000" dirty="0" smtClean="0">
                <a:solidFill>
                  <a:srgbClr val="C00000"/>
                </a:solidFill>
                <a:latin typeface="FrankRuehl" pitchFamily="34" charset="-79"/>
                <a:cs typeface="FrankRuehl" pitchFamily="34" charset="-79"/>
              </a:rPr>
              <a:t> </a:t>
            </a:r>
            <a:r>
              <a:rPr lang="he-IL" sz="2000" dirty="0" smtClean="0">
                <a:latin typeface="FrankRuehl" pitchFamily="34" charset="-79"/>
                <a:cs typeface="FrankRuehl" pitchFamily="34" charset="-79"/>
              </a:rPr>
              <a:t>הזמין אותי אליו </a:t>
            </a:r>
          </a:p>
          <a:p>
            <a:pPr algn="just">
              <a:lnSpc>
                <a:spcPct val="150000"/>
              </a:lnSpc>
              <a:buFont typeface="Arial" charset="0"/>
              <a:buChar char="•"/>
            </a:pPr>
            <a:r>
              <a:rPr lang="he-IL" sz="2000" dirty="0" smtClean="0">
                <a:latin typeface="FrankRuehl" pitchFamily="34" charset="-79"/>
                <a:cs typeface="FrankRuehl" pitchFamily="34" charset="-79"/>
              </a:rPr>
              <a:t>באחת הטיסות פגשתי את </a:t>
            </a:r>
            <a:r>
              <a:rPr lang="he-IL" sz="2000" b="1" dirty="0" smtClean="0">
                <a:solidFill>
                  <a:srgbClr val="C00000"/>
                </a:solidFill>
                <a:latin typeface="FrankRuehl" pitchFamily="34" charset="-79"/>
                <a:cs typeface="FrankRuehl" pitchFamily="34" charset="-79"/>
              </a:rPr>
              <a:t>רוברט דה נירו </a:t>
            </a:r>
            <a:r>
              <a:rPr lang="he-IL" sz="2000" dirty="0" smtClean="0">
                <a:latin typeface="FrankRuehl" pitchFamily="34" charset="-79"/>
                <a:cs typeface="FrankRuehl" pitchFamily="34" charset="-79"/>
              </a:rPr>
              <a:t>וניהלנו רומן קצר</a:t>
            </a:r>
          </a:p>
          <a:p>
            <a:pPr algn="just">
              <a:lnSpc>
                <a:spcPct val="150000"/>
              </a:lnSpc>
              <a:buFont typeface="Arial" charset="0"/>
              <a:buChar char="•"/>
            </a:pPr>
            <a:r>
              <a:rPr lang="he-IL" sz="2000" dirty="0" smtClean="0">
                <a:latin typeface="FrankRuehl" pitchFamily="34" charset="-79"/>
                <a:cs typeface="FrankRuehl" pitchFamily="34" charset="-79"/>
              </a:rPr>
              <a:t>הייתי אורחת קבועה של </a:t>
            </a:r>
            <a:r>
              <a:rPr lang="he-IL" sz="2000" b="1" dirty="0" smtClean="0">
                <a:solidFill>
                  <a:srgbClr val="C00000"/>
                </a:solidFill>
                <a:latin typeface="FrankRuehl" pitchFamily="34" charset="-79"/>
                <a:cs typeface="FrankRuehl" pitchFamily="34" charset="-79"/>
              </a:rPr>
              <a:t>יו </a:t>
            </a:r>
            <a:r>
              <a:rPr lang="he-IL" sz="2000" b="1" dirty="0" err="1" smtClean="0">
                <a:solidFill>
                  <a:srgbClr val="C00000"/>
                </a:solidFill>
                <a:latin typeface="FrankRuehl" pitchFamily="34" charset="-79"/>
                <a:cs typeface="FrankRuehl" pitchFamily="34" charset="-79"/>
              </a:rPr>
              <a:t>הפנר</a:t>
            </a:r>
            <a:r>
              <a:rPr lang="he-IL" sz="2000" b="1" dirty="0" smtClean="0">
                <a:solidFill>
                  <a:srgbClr val="C00000"/>
                </a:solidFill>
                <a:latin typeface="FrankRuehl" pitchFamily="34" charset="-79"/>
                <a:cs typeface="FrankRuehl" pitchFamily="34" charset="-79"/>
              </a:rPr>
              <a:t> </a:t>
            </a:r>
            <a:r>
              <a:rPr lang="he-IL" sz="2000" dirty="0" smtClean="0">
                <a:latin typeface="FrankRuehl" pitchFamily="34" charset="-79"/>
                <a:cs typeface="FrankRuehl" pitchFamily="34" charset="-79"/>
              </a:rPr>
              <a:t>כל שבת אצלו בבית </a:t>
            </a:r>
          </a:p>
          <a:p>
            <a:pPr algn="just">
              <a:lnSpc>
                <a:spcPct val="150000"/>
              </a:lnSpc>
              <a:buFont typeface="Arial" charset="0"/>
              <a:buChar char="•"/>
            </a:pPr>
            <a:r>
              <a:rPr lang="he-IL" sz="2000" b="1" dirty="0" smtClean="0">
                <a:solidFill>
                  <a:srgbClr val="C00000"/>
                </a:solidFill>
                <a:latin typeface="FrankRuehl" pitchFamily="34" charset="-79"/>
                <a:cs typeface="FrankRuehl" pitchFamily="34" charset="-79"/>
              </a:rPr>
              <a:t>רומן </a:t>
            </a:r>
            <a:r>
              <a:rPr lang="he-IL" sz="2000" b="1" dirty="0" err="1" smtClean="0">
                <a:solidFill>
                  <a:srgbClr val="C00000"/>
                </a:solidFill>
                <a:latin typeface="FrankRuehl" pitchFamily="34" charset="-79"/>
                <a:cs typeface="FrankRuehl" pitchFamily="34" charset="-79"/>
              </a:rPr>
              <a:t>פולנסקי</a:t>
            </a:r>
            <a:r>
              <a:rPr lang="he-IL" sz="2000" b="1" dirty="0" smtClean="0">
                <a:solidFill>
                  <a:srgbClr val="C00000"/>
                </a:solidFill>
                <a:latin typeface="FrankRuehl" pitchFamily="34" charset="-79"/>
                <a:cs typeface="FrankRuehl" pitchFamily="34" charset="-79"/>
              </a:rPr>
              <a:t> </a:t>
            </a:r>
            <a:r>
              <a:rPr lang="he-IL" sz="2000" dirty="0" smtClean="0">
                <a:latin typeface="FrankRuehl" pitchFamily="34" charset="-79"/>
                <a:cs typeface="FrankRuehl" pitchFamily="34" charset="-79"/>
              </a:rPr>
              <a:t>והשחקן </a:t>
            </a:r>
            <a:r>
              <a:rPr lang="he-IL" sz="2000" b="1" dirty="0" smtClean="0">
                <a:solidFill>
                  <a:srgbClr val="C00000"/>
                </a:solidFill>
                <a:latin typeface="FrankRuehl" pitchFamily="34" charset="-79"/>
                <a:cs typeface="FrankRuehl" pitchFamily="34" charset="-79"/>
              </a:rPr>
              <a:t>ג'ק ניקולסון </a:t>
            </a:r>
            <a:r>
              <a:rPr lang="he-IL" sz="2000" dirty="0" smtClean="0">
                <a:latin typeface="FrankRuehl" pitchFamily="34" charset="-79"/>
                <a:cs typeface="FrankRuehl" pitchFamily="34" charset="-79"/>
              </a:rPr>
              <a:t>אספו אותי מהבית שלי </a:t>
            </a:r>
            <a:r>
              <a:rPr lang="he-IL" sz="2000" dirty="0" err="1" smtClean="0">
                <a:latin typeface="FrankRuehl" pitchFamily="34" charset="-79"/>
                <a:cs typeface="FrankRuehl" pitchFamily="34" charset="-79"/>
              </a:rPr>
              <a:t>לפרימיירה</a:t>
            </a:r>
            <a:endParaRPr lang="he-IL" sz="2000" dirty="0" smtClean="0">
              <a:latin typeface="FrankRuehl" pitchFamily="34" charset="-79"/>
              <a:cs typeface="FrankRuehl" pitchFamily="34" charset="-79"/>
            </a:endParaRPr>
          </a:p>
          <a:p>
            <a:pPr algn="just">
              <a:lnSpc>
                <a:spcPct val="150000"/>
              </a:lnSpc>
              <a:buFont typeface="Arial" charset="0"/>
              <a:buChar char="•"/>
            </a:pPr>
            <a:r>
              <a:rPr lang="he-IL" sz="2000" dirty="0" smtClean="0">
                <a:latin typeface="FrankRuehl" pitchFamily="34" charset="-79"/>
                <a:cs typeface="FrankRuehl" pitchFamily="34" charset="-79"/>
              </a:rPr>
              <a:t>נכחתי באירועים עם </a:t>
            </a:r>
            <a:r>
              <a:rPr lang="he-IL" sz="2000" b="1" dirty="0" smtClean="0">
                <a:solidFill>
                  <a:srgbClr val="C00000"/>
                </a:solidFill>
                <a:latin typeface="FrankRuehl" pitchFamily="34" charset="-79"/>
                <a:cs typeface="FrankRuehl" pitchFamily="34" charset="-79"/>
              </a:rPr>
              <a:t>פול ניומן</a:t>
            </a:r>
            <a:r>
              <a:rPr lang="he-IL" sz="2000" b="1" dirty="0" smtClean="0">
                <a:latin typeface="FrankRuehl" pitchFamily="34" charset="-79"/>
                <a:cs typeface="FrankRuehl" pitchFamily="34" charset="-79"/>
              </a:rPr>
              <a:t>, </a:t>
            </a:r>
            <a:r>
              <a:rPr lang="he-IL" sz="2000" b="1" dirty="0" err="1" smtClean="0">
                <a:solidFill>
                  <a:srgbClr val="C00000"/>
                </a:solidFill>
                <a:latin typeface="FrankRuehl" pitchFamily="34" charset="-79"/>
                <a:cs typeface="FrankRuehl" pitchFamily="34" charset="-79"/>
              </a:rPr>
              <a:t>ראקל</a:t>
            </a:r>
            <a:r>
              <a:rPr lang="he-IL" sz="2000" b="1" dirty="0" smtClean="0">
                <a:solidFill>
                  <a:srgbClr val="C00000"/>
                </a:solidFill>
                <a:latin typeface="FrankRuehl" pitchFamily="34" charset="-79"/>
                <a:cs typeface="FrankRuehl" pitchFamily="34" charset="-79"/>
              </a:rPr>
              <a:t> </a:t>
            </a:r>
            <a:r>
              <a:rPr lang="he-IL" sz="2000" b="1" dirty="0" err="1" smtClean="0">
                <a:solidFill>
                  <a:srgbClr val="C00000"/>
                </a:solidFill>
                <a:latin typeface="FrankRuehl" pitchFamily="34" charset="-79"/>
                <a:cs typeface="FrankRuehl" pitchFamily="34" charset="-79"/>
              </a:rPr>
              <a:t>וולש</a:t>
            </a:r>
            <a:r>
              <a:rPr lang="he-IL" sz="2000" dirty="0" smtClean="0">
                <a:solidFill>
                  <a:srgbClr val="C00000"/>
                </a:solidFill>
                <a:latin typeface="FrankRuehl" pitchFamily="34" charset="-79"/>
                <a:cs typeface="FrankRuehl" pitchFamily="34" charset="-79"/>
              </a:rPr>
              <a:t> </a:t>
            </a:r>
            <a:r>
              <a:rPr lang="he-IL" sz="2000" dirty="0" smtClean="0">
                <a:latin typeface="FrankRuehl" pitchFamily="34" charset="-79"/>
                <a:cs typeface="FrankRuehl" pitchFamily="34" charset="-79"/>
              </a:rPr>
              <a:t>ורבים נוספים</a:t>
            </a:r>
          </a:p>
        </p:txBody>
      </p:sp>
      <p:sp>
        <p:nvSpPr>
          <p:cNvPr id="8" name="TextBox 7"/>
          <p:cNvSpPr txBox="1"/>
          <p:nvPr/>
        </p:nvSpPr>
        <p:spPr>
          <a:xfrm>
            <a:off x="1403648" y="5157192"/>
            <a:ext cx="6809467" cy="1323439"/>
          </a:xfrm>
          <a:prstGeom prst="rect">
            <a:avLst/>
          </a:prstGeom>
          <a:noFill/>
        </p:spPr>
        <p:txBody>
          <a:bodyPr wrap="square" rtlCol="1">
            <a:spAutoFit/>
          </a:bodyPr>
          <a:lstStyle/>
          <a:p>
            <a:pPr algn="ctr"/>
            <a:r>
              <a:rPr lang="he-IL" sz="4000" dirty="0" smtClean="0">
                <a:latin typeface="FrankRuehl" pitchFamily="34" charset="-79"/>
                <a:cs typeface="FrankRuehl" pitchFamily="34" charset="-79"/>
              </a:rPr>
              <a:t>אחרי שנתיים עברתי מ-</a:t>
            </a:r>
            <a:r>
              <a:rPr lang="en-US" sz="4000" dirty="0" smtClean="0">
                <a:latin typeface="FrankRuehl" pitchFamily="34" charset="-79"/>
                <a:cs typeface="FrankRuehl" pitchFamily="34" charset="-79"/>
              </a:rPr>
              <a:t>LA</a:t>
            </a:r>
            <a:endParaRPr lang="he-IL" sz="4000" dirty="0" smtClean="0">
              <a:latin typeface="FrankRuehl" pitchFamily="34" charset="-79"/>
              <a:cs typeface="FrankRuehl" pitchFamily="34" charset="-79"/>
            </a:endParaRPr>
          </a:p>
          <a:p>
            <a:pPr algn="ctr"/>
            <a:r>
              <a:rPr lang="he-IL" sz="4000" dirty="0" smtClean="0">
                <a:latin typeface="FrankRuehl" pitchFamily="34" charset="-79"/>
                <a:cs typeface="FrankRuehl" pitchFamily="34" charset="-79"/>
              </a:rPr>
              <a:t>לגור בניו יורק. </a:t>
            </a:r>
          </a:p>
        </p:txBody>
      </p:sp>
      <p:sp>
        <p:nvSpPr>
          <p:cNvPr id="9" name="מלבן 8"/>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  מלידה עד גיל 16 –       – ילדות בעוני קשה</a:t>
            </a:r>
            <a:endParaRPr lang="he-IL" sz="2000" b="1" dirty="0">
              <a:latin typeface="Guttman Adii" pitchFamily="2" charset="-79"/>
              <a:cs typeface="Guttman Adii" pitchFamily="2" charset="-79"/>
            </a:endParaRPr>
          </a:p>
        </p:txBody>
      </p:sp>
      <p:sp>
        <p:nvSpPr>
          <p:cNvPr id="3" name="מציין מיקום תוכן 2"/>
          <p:cNvSpPr>
            <a:spLocks noGrp="1"/>
          </p:cNvSpPr>
          <p:nvPr>
            <p:ph idx="1"/>
          </p:nvPr>
        </p:nvSpPr>
        <p:spPr>
          <a:xfrm>
            <a:off x="539552" y="1268760"/>
            <a:ext cx="8229600" cy="5328592"/>
          </a:xfrm>
        </p:spPr>
        <p:txBody>
          <a:bodyPr>
            <a:normAutofit/>
          </a:bodyPr>
          <a:lstStyle/>
          <a:p>
            <a:pPr marL="0" algn="just">
              <a:buNone/>
            </a:pPr>
            <a:r>
              <a:rPr lang="he-IL" sz="2000" dirty="0" smtClean="0">
                <a:latin typeface="FrankRuehl" pitchFamily="34" charset="-79"/>
                <a:ea typeface="Arial Unicode MS" pitchFamily="34" charset="-128"/>
                <a:cs typeface="FrankRuehl" pitchFamily="34" charset="-79"/>
              </a:rPr>
              <a:t>נולדתי </a:t>
            </a:r>
            <a:r>
              <a:rPr lang="he-IL" sz="2000" dirty="0" err="1" smtClean="0">
                <a:latin typeface="FrankRuehl" pitchFamily="34" charset="-79"/>
                <a:ea typeface="Arial Unicode MS" pitchFamily="34" charset="-128"/>
                <a:cs typeface="FrankRuehl" pitchFamily="34" charset="-79"/>
              </a:rPr>
              <a:t>לאמא</a:t>
            </a:r>
            <a:r>
              <a:rPr lang="he-IL" sz="2000" dirty="0" smtClean="0">
                <a:latin typeface="FrankRuehl" pitchFamily="34" charset="-79"/>
                <a:ea typeface="Arial Unicode MS" pitchFamily="34" charset="-128"/>
                <a:cs typeface="FrankRuehl" pitchFamily="34" charset="-79"/>
              </a:rPr>
              <a:t> עיראקית שעבדה כפועלת ייצור בבית חרושת לייצור קופסאות פח, ולאבא גרמני ניצול שואה. כשהייתי בת שנה וחצי אבי נכנס לכלא, </a:t>
            </a:r>
            <a:r>
              <a:rPr lang="he-IL" sz="2000" dirty="0" err="1" smtClean="0">
                <a:latin typeface="FrankRuehl" pitchFamily="34" charset="-79"/>
                <a:ea typeface="Arial Unicode MS" pitchFamily="34" charset="-128"/>
                <a:cs typeface="FrankRuehl" pitchFamily="34" charset="-79"/>
              </a:rPr>
              <a:t>ואמא</a:t>
            </a:r>
            <a:r>
              <a:rPr lang="he-IL" sz="2000" dirty="0" smtClean="0">
                <a:latin typeface="FrankRuehl" pitchFamily="34" charset="-79"/>
                <a:ea typeface="Arial Unicode MS" pitchFamily="34" charset="-128"/>
                <a:cs typeface="FrankRuehl" pitchFamily="34" charset="-79"/>
              </a:rPr>
              <a:t> החליטה להתגרש וגידלה אותי לבד.</a:t>
            </a:r>
          </a:p>
          <a:p>
            <a:pPr marL="0" algn="just">
              <a:buNone/>
            </a:pPr>
            <a:r>
              <a:rPr lang="he-IL" sz="2000" dirty="0" smtClean="0">
                <a:latin typeface="FrankRuehl" pitchFamily="34" charset="-79"/>
                <a:ea typeface="Arial Unicode MS" pitchFamily="34" charset="-128"/>
                <a:cs typeface="FrankRuehl" pitchFamily="34" charset="-79"/>
              </a:rPr>
              <a:t>גדלתי עם </a:t>
            </a:r>
            <a:r>
              <a:rPr lang="he-IL" sz="2000" dirty="0" err="1" smtClean="0">
                <a:latin typeface="FrankRuehl" pitchFamily="34" charset="-79"/>
                <a:ea typeface="Arial Unicode MS" pitchFamily="34" charset="-128"/>
                <a:cs typeface="FrankRuehl" pitchFamily="34" charset="-79"/>
              </a:rPr>
              <a:t>אמא</a:t>
            </a:r>
            <a:r>
              <a:rPr lang="he-IL" sz="2000" dirty="0" smtClean="0">
                <a:latin typeface="FrankRuehl" pitchFamily="34" charset="-79"/>
                <a:ea typeface="Arial Unicode MS" pitchFamily="34" charset="-128"/>
                <a:cs typeface="FrankRuehl" pitchFamily="34" charset="-79"/>
              </a:rPr>
              <a:t> בעוני קשה בחיים קשים מאוד. גרתי בצריף ליד השוק בפתח-תקווה, המורכב </a:t>
            </a:r>
            <a:r>
              <a:rPr lang="he-IL" sz="2000" dirty="0">
                <a:latin typeface="FrankRuehl" pitchFamily="34" charset="-79"/>
                <a:ea typeface="Arial Unicode MS" pitchFamily="34" charset="-128"/>
                <a:cs typeface="FrankRuehl" pitchFamily="34" charset="-79"/>
              </a:rPr>
              <a:t>מחדר אחד, ללא </a:t>
            </a:r>
            <a:r>
              <a:rPr lang="he-IL" sz="2000" dirty="0" smtClean="0">
                <a:latin typeface="FrankRuehl" pitchFamily="34" charset="-79"/>
                <a:ea typeface="Arial Unicode MS" pitchFamily="34" charset="-128"/>
                <a:cs typeface="FrankRuehl" pitchFamily="34" charset="-79"/>
              </a:rPr>
              <a:t>שירותים. חייתי בצריף עד </a:t>
            </a:r>
            <a:r>
              <a:rPr lang="he-IL" sz="2000" dirty="0" err="1" smtClean="0">
                <a:latin typeface="FrankRuehl" pitchFamily="34" charset="-79"/>
                <a:ea typeface="Arial Unicode MS" pitchFamily="34" charset="-128"/>
                <a:cs typeface="FrankRuehl" pitchFamily="34" charset="-79"/>
              </a:rPr>
              <a:t>שאמא</a:t>
            </a:r>
            <a:r>
              <a:rPr lang="he-IL" sz="2000" dirty="0" smtClean="0">
                <a:latin typeface="FrankRuehl" pitchFamily="34" charset="-79"/>
                <a:ea typeface="Arial Unicode MS" pitchFamily="34" charset="-128"/>
                <a:cs typeface="FrankRuehl" pitchFamily="34" charset="-79"/>
              </a:rPr>
              <a:t> חסכה שקל לשקל וקנתה דירה כשהייתי בת 12.</a:t>
            </a:r>
          </a:p>
          <a:p>
            <a:pPr>
              <a:buNone/>
            </a:pPr>
            <a:endParaRPr lang="he-IL" sz="2000" dirty="0" smtClean="0"/>
          </a:p>
          <a:p>
            <a:pPr>
              <a:buNone/>
            </a:pPr>
            <a:endParaRPr lang="he-IL" sz="2000" dirty="0"/>
          </a:p>
          <a:p>
            <a:pPr>
              <a:buNone/>
            </a:pPr>
            <a:endParaRPr lang="he-IL" sz="2000" dirty="0" smtClean="0"/>
          </a:p>
          <a:p>
            <a:pPr>
              <a:buNone/>
            </a:pPr>
            <a:endParaRPr lang="he-IL" sz="2000" dirty="0"/>
          </a:p>
          <a:p>
            <a:pPr>
              <a:buNone/>
            </a:pPr>
            <a:endParaRPr lang="he-IL" sz="2000" dirty="0" smtClean="0"/>
          </a:p>
          <a:p>
            <a:pPr>
              <a:buNone/>
            </a:pPr>
            <a:endParaRPr lang="he-IL" sz="2000" dirty="0"/>
          </a:p>
          <a:p>
            <a:pPr>
              <a:buNone/>
            </a:pPr>
            <a:endParaRPr lang="he-IL" sz="2000" dirty="0" smtClean="0"/>
          </a:p>
          <a:p>
            <a:pPr>
              <a:buNone/>
            </a:pPr>
            <a:endParaRPr lang="he-IL" sz="2000" dirty="0" smtClean="0"/>
          </a:p>
          <a:p>
            <a:pPr>
              <a:buNone/>
            </a:pPr>
            <a:endParaRPr lang="he-IL" sz="2000" dirty="0" smtClean="0"/>
          </a:p>
        </p:txBody>
      </p:sp>
      <p:pic>
        <p:nvPicPr>
          <p:cNvPr id="9" name="Picture 4"/>
          <p:cNvPicPr>
            <a:picLocks noChangeAspect="1" noChangeArrowheads="1"/>
          </p:cNvPicPr>
          <p:nvPr/>
        </p:nvPicPr>
        <p:blipFill>
          <a:blip r:embed="rId2" cstate="print"/>
          <a:srcRect/>
          <a:stretch>
            <a:fillRect/>
          </a:stretch>
        </p:blipFill>
        <p:spPr bwMode="auto">
          <a:xfrm>
            <a:off x="3131840" y="2996952"/>
            <a:ext cx="5543376" cy="3384376"/>
          </a:xfrm>
          <a:prstGeom prst="rect">
            <a:avLst/>
          </a:prstGeom>
          <a:ln>
            <a:noFill/>
          </a:ln>
          <a:effectLst>
            <a:softEdge rad="112500"/>
          </a:effectLst>
        </p:spPr>
      </p:pic>
      <p:cxnSp>
        <p:nvCxnSpPr>
          <p:cNvPr id="13" name="מחבר ישר 12"/>
          <p:cNvCxnSpPr/>
          <p:nvPr/>
        </p:nvCxnSpPr>
        <p:spPr>
          <a:xfrm>
            <a:off x="323528" y="836712"/>
            <a:ext cx="813690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3" cstate="print"/>
          <a:srcRect/>
          <a:stretch>
            <a:fillRect/>
          </a:stretch>
        </p:blipFill>
        <p:spPr bwMode="auto">
          <a:xfrm>
            <a:off x="395536" y="404664"/>
            <a:ext cx="817265" cy="231041"/>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5796136" y="332656"/>
            <a:ext cx="657994" cy="40450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827584" y="4725144"/>
            <a:ext cx="2164020" cy="1656184"/>
          </a:xfrm>
          <a:prstGeom prst="rect">
            <a:avLst/>
          </a:prstGeom>
          <a:ln>
            <a:noFill/>
          </a:ln>
          <a:effectLst>
            <a:softEdge rad="112500"/>
          </a:effectLst>
        </p:spPr>
      </p:pic>
      <p:pic>
        <p:nvPicPr>
          <p:cNvPr id="11" name="Picture 2"/>
          <p:cNvPicPr>
            <a:picLocks noChangeAspect="1" noChangeArrowheads="1"/>
          </p:cNvPicPr>
          <p:nvPr/>
        </p:nvPicPr>
        <p:blipFill>
          <a:blip r:embed="rId6" cstate="print"/>
          <a:srcRect/>
          <a:stretch>
            <a:fillRect/>
          </a:stretch>
        </p:blipFill>
        <p:spPr bwMode="auto">
          <a:xfrm>
            <a:off x="1331640" y="2636912"/>
            <a:ext cx="1291147" cy="2099998"/>
          </a:xfrm>
          <a:prstGeom prst="rect">
            <a:avLst/>
          </a:prstGeom>
          <a:ln>
            <a:noFill/>
          </a:ln>
          <a:effectLst>
            <a:softEdge rad="112500"/>
          </a:effectLst>
        </p:spPr>
      </p:pic>
      <p:sp>
        <p:nvSpPr>
          <p:cNvPr id="14" name="מלבן 13"/>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25 – ניו יורק          - </a:t>
            </a:r>
            <a:r>
              <a:rPr lang="he-IL" sz="2000" b="1" dirty="0" err="1" smtClean="0">
                <a:latin typeface="Guttman Adii" pitchFamily="2" charset="-79"/>
                <a:cs typeface="Guttman Adii" pitchFamily="2" charset="-79"/>
              </a:rPr>
              <a:t>סלוודור</a:t>
            </a:r>
            <a:r>
              <a:rPr lang="he-IL" sz="2000" b="1" dirty="0" smtClean="0">
                <a:latin typeface="Guttman Adii" pitchFamily="2" charset="-79"/>
                <a:cs typeface="Guttman Adii" pitchFamily="2" charset="-79"/>
              </a:rPr>
              <a:t> דאלי</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796136" y="116632"/>
            <a:ext cx="296052" cy="647154"/>
          </a:xfrm>
          <a:prstGeom prst="rect">
            <a:avLst/>
          </a:prstGeom>
          <a:noFill/>
          <a:ln w="9525">
            <a:noFill/>
            <a:miter lim="800000"/>
            <a:headEnd/>
            <a:tailEnd/>
          </a:ln>
        </p:spPr>
      </p:pic>
      <p:pic>
        <p:nvPicPr>
          <p:cNvPr id="15362" name="Picture 2"/>
          <p:cNvPicPr>
            <a:picLocks noChangeAspect="1" noChangeArrowheads="1"/>
          </p:cNvPicPr>
          <p:nvPr/>
        </p:nvPicPr>
        <p:blipFill>
          <a:blip r:embed="rId4" cstate="print"/>
          <a:srcRect/>
          <a:stretch>
            <a:fillRect/>
          </a:stretch>
        </p:blipFill>
        <p:spPr bwMode="auto">
          <a:xfrm>
            <a:off x="6228184" y="404664"/>
            <a:ext cx="601414" cy="335351"/>
          </a:xfrm>
          <a:prstGeom prst="rect">
            <a:avLst/>
          </a:prstGeom>
          <a:noFill/>
          <a:ln w="9525">
            <a:noFill/>
            <a:miter lim="800000"/>
            <a:headEnd/>
            <a:tailEnd/>
          </a:ln>
        </p:spPr>
      </p:pic>
      <p:sp>
        <p:nvSpPr>
          <p:cNvPr id="8" name="TextBox 7"/>
          <p:cNvSpPr txBox="1"/>
          <p:nvPr/>
        </p:nvSpPr>
        <p:spPr>
          <a:xfrm>
            <a:off x="683568" y="1052736"/>
            <a:ext cx="8136904" cy="5355312"/>
          </a:xfrm>
          <a:prstGeom prst="rect">
            <a:avLst/>
          </a:prstGeom>
          <a:noFill/>
        </p:spPr>
        <p:txBody>
          <a:bodyPr wrap="square" rtlCol="1">
            <a:spAutoFit/>
          </a:bodyPr>
          <a:lstStyle/>
          <a:p>
            <a:pPr algn="just"/>
            <a:r>
              <a:rPr lang="he-IL" dirty="0" smtClean="0">
                <a:latin typeface="FrankRuehl" pitchFamily="34" charset="-79"/>
                <a:cs typeface="FrankRuehl" pitchFamily="34" charset="-79"/>
              </a:rPr>
              <a:t>ישבתי על הבר במסעדת "לה סרק" בניו יורק. פתאום פנה אלי נציגו של הצייר הענק </a:t>
            </a:r>
            <a:r>
              <a:rPr lang="he-IL" b="1" dirty="0" err="1" smtClean="0">
                <a:solidFill>
                  <a:srgbClr val="C00000"/>
                </a:solidFill>
                <a:latin typeface="FrankRuehl" pitchFamily="34" charset="-79"/>
                <a:cs typeface="FrankRuehl" pitchFamily="34" charset="-79"/>
              </a:rPr>
              <a:t>סלוואדור</a:t>
            </a:r>
            <a:r>
              <a:rPr lang="he-IL" b="1" dirty="0" smtClean="0">
                <a:solidFill>
                  <a:srgbClr val="C00000"/>
                </a:solidFill>
                <a:latin typeface="FrankRuehl" pitchFamily="34" charset="-79"/>
                <a:cs typeface="FrankRuehl" pitchFamily="34" charset="-79"/>
              </a:rPr>
              <a:t> דאלי </a:t>
            </a:r>
            <a:r>
              <a:rPr lang="he-IL" dirty="0" smtClean="0">
                <a:latin typeface="FrankRuehl" pitchFamily="34" charset="-79"/>
                <a:cs typeface="FrankRuehl" pitchFamily="34" charset="-79"/>
              </a:rPr>
              <a:t>וקרא לי להצטרף אליהם לשולחן. </a:t>
            </a:r>
            <a:r>
              <a:rPr lang="he-IL" b="1" dirty="0" err="1" smtClean="0">
                <a:latin typeface="FrankRuehl" pitchFamily="34" charset="-79"/>
                <a:cs typeface="FrankRuehl" pitchFamily="34" charset="-79"/>
              </a:rPr>
              <a:t>כשסלוודור</a:t>
            </a:r>
            <a:r>
              <a:rPr lang="he-IL" b="1" dirty="0" smtClean="0">
                <a:latin typeface="FrankRuehl" pitchFamily="34" charset="-79"/>
                <a:cs typeface="FrankRuehl" pitchFamily="34" charset="-79"/>
              </a:rPr>
              <a:t> דאלי </a:t>
            </a:r>
            <a:r>
              <a:rPr lang="he-IL" dirty="0" smtClean="0">
                <a:latin typeface="FrankRuehl" pitchFamily="34" charset="-79"/>
                <a:cs typeface="FrankRuehl" pitchFamily="34" charset="-79"/>
              </a:rPr>
              <a:t>ראה אותי הוא ישר לחץ את ידי ואמר " </a:t>
            </a:r>
            <a:r>
              <a:rPr lang="he-IL" b="1" i="1" dirty="0" smtClean="0">
                <a:solidFill>
                  <a:schemeClr val="tx2">
                    <a:lumMod val="60000"/>
                    <a:lumOff val="40000"/>
                  </a:schemeClr>
                </a:solidFill>
                <a:latin typeface="FrankRuehl" pitchFamily="34" charset="-79"/>
                <a:cs typeface="FrankRuehl" pitchFamily="34" charset="-79"/>
              </a:rPr>
              <a:t>האישה היפה בכחול</a:t>
            </a:r>
            <a:r>
              <a:rPr lang="he-IL" dirty="0" smtClean="0">
                <a:latin typeface="FrankRuehl" pitchFamily="34" charset="-79"/>
                <a:cs typeface="FrankRuehl" pitchFamily="34" charset="-79"/>
              </a:rPr>
              <a:t>". לאחר שיחה קצרה הוא נתן לי הזמנה (המצורפת) וכתב לי בכתב ידו שהוא מזמין אותי לארוחת ערב במלון "</a:t>
            </a:r>
            <a:r>
              <a:rPr lang="en-US" b="1" dirty="0" smtClean="0">
                <a:solidFill>
                  <a:srgbClr val="C00000"/>
                </a:solidFill>
                <a:latin typeface="FrankRuehl" pitchFamily="34" charset="-79"/>
                <a:cs typeface="FrankRuehl" pitchFamily="34" charset="-79"/>
              </a:rPr>
              <a:t>Savoy</a:t>
            </a:r>
            <a:r>
              <a:rPr lang="he-IL" dirty="0" smtClean="0">
                <a:latin typeface="FrankRuehl" pitchFamily="34" charset="-79"/>
                <a:cs typeface="FrankRuehl" pitchFamily="34" charset="-79"/>
              </a:rPr>
              <a:t>" ביום ראשון. הגעתי לארוחת ערב. בשולחן ישבו איתי אנשים צבעוניים והרבה מאוד טרנסג'נדריות </a:t>
            </a:r>
            <a:r>
              <a:rPr lang="he-IL" dirty="0" err="1" smtClean="0">
                <a:latin typeface="FrankRuehl" pitchFamily="34" charset="-79"/>
                <a:cs typeface="FrankRuehl" pitchFamily="34" charset="-79"/>
              </a:rPr>
              <a:t>יפייפיות</a:t>
            </a:r>
            <a:r>
              <a:rPr lang="he-IL" dirty="0" smtClean="0">
                <a:latin typeface="FrankRuehl" pitchFamily="34" charset="-79"/>
                <a:cs typeface="FrankRuehl" pitchFamily="34" charset="-79"/>
              </a:rPr>
              <a:t>.  באותו ערב </a:t>
            </a:r>
            <a:r>
              <a:rPr lang="he-IL" b="1" dirty="0" err="1" smtClean="0">
                <a:latin typeface="FrankRuehl" pitchFamily="34" charset="-79"/>
                <a:cs typeface="FrankRuehl" pitchFamily="34" charset="-79"/>
              </a:rPr>
              <a:t>סלוואדור</a:t>
            </a:r>
            <a:r>
              <a:rPr lang="he-IL" b="1" dirty="0" smtClean="0">
                <a:latin typeface="FrankRuehl" pitchFamily="34" charset="-79"/>
                <a:cs typeface="FrankRuehl" pitchFamily="34" charset="-79"/>
              </a:rPr>
              <a:t> </a:t>
            </a:r>
            <a:r>
              <a:rPr lang="he-IL" dirty="0" smtClean="0">
                <a:latin typeface="FrankRuehl" pitchFamily="34" charset="-79"/>
                <a:cs typeface="FrankRuehl" pitchFamily="34" charset="-79"/>
              </a:rPr>
              <a:t>ביקש להזמין אותי לארוחת ערב רק שנינו במסעדת </a:t>
            </a:r>
            <a:r>
              <a:rPr lang="he-IL" b="1" dirty="0" smtClean="0">
                <a:latin typeface="FrankRuehl" pitchFamily="34" charset="-79"/>
                <a:cs typeface="FrankRuehl" pitchFamily="34" charset="-79"/>
              </a:rPr>
              <a:t>"</a:t>
            </a:r>
            <a:r>
              <a:rPr lang="he-IL" b="1" dirty="0" err="1" smtClean="0">
                <a:solidFill>
                  <a:srgbClr val="C00000"/>
                </a:solidFill>
                <a:latin typeface="FrankRuehl" pitchFamily="34" charset="-79"/>
                <a:cs typeface="FrankRuehl" pitchFamily="34" charset="-79"/>
              </a:rPr>
              <a:t>פאלאס</a:t>
            </a:r>
            <a:r>
              <a:rPr lang="he-IL" b="1" dirty="0" smtClean="0">
                <a:latin typeface="FrankRuehl" pitchFamily="34" charset="-79"/>
                <a:cs typeface="FrankRuehl" pitchFamily="34" charset="-79"/>
              </a:rPr>
              <a:t>"</a:t>
            </a:r>
            <a:r>
              <a:rPr lang="he-IL" dirty="0" smtClean="0">
                <a:latin typeface="FrankRuehl" pitchFamily="34" charset="-79"/>
                <a:cs typeface="FrankRuehl" pitchFamily="34" charset="-79"/>
              </a:rPr>
              <a:t> בניו יורק. במהלך הארוחה </a:t>
            </a:r>
            <a:r>
              <a:rPr lang="he-IL" dirty="0" err="1" smtClean="0">
                <a:latin typeface="FrankRuehl" pitchFamily="34" charset="-79"/>
                <a:cs typeface="FrankRuehl" pitchFamily="34" charset="-79"/>
              </a:rPr>
              <a:t>סלוואדור</a:t>
            </a:r>
            <a:r>
              <a:rPr lang="he-IL" dirty="0" smtClean="0">
                <a:latin typeface="FrankRuehl" pitchFamily="34" charset="-79"/>
                <a:cs typeface="FrankRuehl" pitchFamily="34" charset="-79"/>
              </a:rPr>
              <a:t> פרס בפניי את משנתו לחיים:</a:t>
            </a:r>
          </a:p>
          <a:p>
            <a:pPr algn="just"/>
            <a:endParaRPr lang="he-IL" dirty="0" smtClean="0">
              <a:latin typeface="FrankRuehl" pitchFamily="34" charset="-79"/>
              <a:cs typeface="FrankRuehl" pitchFamily="34" charset="-79"/>
            </a:endParaRPr>
          </a:p>
          <a:p>
            <a:pPr algn="just"/>
            <a:endParaRPr lang="he-IL" dirty="0" smtClean="0">
              <a:latin typeface="FrankRuehl" pitchFamily="34" charset="-79"/>
              <a:cs typeface="FrankRuehl" pitchFamily="34" charset="-79"/>
            </a:endParaRPr>
          </a:p>
          <a:p>
            <a:pPr algn="just"/>
            <a:endParaRPr lang="he-IL" dirty="0" smtClean="0">
              <a:latin typeface="FrankRuehl" pitchFamily="34" charset="-79"/>
              <a:cs typeface="FrankRuehl" pitchFamily="34" charset="-79"/>
            </a:endParaRPr>
          </a:p>
          <a:p>
            <a:pPr algn="just"/>
            <a:endParaRPr lang="he-IL" dirty="0" smtClean="0">
              <a:latin typeface="FrankRuehl" pitchFamily="34" charset="-79"/>
              <a:cs typeface="FrankRuehl" pitchFamily="34" charset="-79"/>
            </a:endParaRPr>
          </a:p>
          <a:p>
            <a:pPr algn="just"/>
            <a:endParaRPr lang="he-IL" dirty="0" smtClean="0">
              <a:latin typeface="FrankRuehl" pitchFamily="34" charset="-79"/>
              <a:cs typeface="FrankRuehl" pitchFamily="34" charset="-79"/>
            </a:endParaRPr>
          </a:p>
          <a:p>
            <a:pPr algn="just"/>
            <a:endParaRPr lang="he-IL" dirty="0" smtClean="0">
              <a:latin typeface="FrankRuehl" pitchFamily="34" charset="-79"/>
              <a:cs typeface="FrankRuehl" pitchFamily="34" charset="-79"/>
            </a:endParaRPr>
          </a:p>
          <a:p>
            <a:pPr marL="342900" indent="-342900" algn="just">
              <a:buAutoNum type="arabicPeriod"/>
            </a:pPr>
            <a:r>
              <a:rPr lang="en-US" b="1" dirty="0" smtClean="0">
                <a:solidFill>
                  <a:srgbClr val="C00000"/>
                </a:solidFill>
                <a:latin typeface="FrankRuehl" pitchFamily="34" charset="-79"/>
                <a:cs typeface="FrankRuehl" pitchFamily="34" charset="-79"/>
              </a:rPr>
              <a:t>Inspiration </a:t>
            </a:r>
            <a:endParaRPr lang="he-IL" b="1" dirty="0" smtClean="0">
              <a:solidFill>
                <a:srgbClr val="C00000"/>
              </a:solidFill>
              <a:latin typeface="FrankRuehl" pitchFamily="34" charset="-79"/>
              <a:cs typeface="FrankRuehl" pitchFamily="34" charset="-79"/>
            </a:endParaRPr>
          </a:p>
          <a:p>
            <a:pPr marL="342900" indent="-342900" algn="just">
              <a:buAutoNum type="arabicPeriod"/>
            </a:pPr>
            <a:r>
              <a:rPr lang="en-US" b="1" dirty="0" smtClean="0">
                <a:solidFill>
                  <a:srgbClr val="C00000"/>
                </a:solidFill>
                <a:latin typeface="FrankRuehl" pitchFamily="34" charset="-79"/>
                <a:cs typeface="FrankRuehl" pitchFamily="34" charset="-79"/>
              </a:rPr>
              <a:t>Masturbation</a:t>
            </a:r>
            <a:endParaRPr lang="he-IL" b="1" dirty="0" smtClean="0">
              <a:solidFill>
                <a:srgbClr val="C00000"/>
              </a:solidFill>
              <a:latin typeface="FrankRuehl" pitchFamily="34" charset="-79"/>
              <a:cs typeface="FrankRuehl" pitchFamily="34" charset="-79"/>
            </a:endParaRPr>
          </a:p>
          <a:p>
            <a:pPr marL="342900" indent="-342900" algn="just">
              <a:buAutoNum type="arabicPeriod"/>
            </a:pPr>
            <a:r>
              <a:rPr lang="en-US" b="1" dirty="0" smtClean="0">
                <a:solidFill>
                  <a:srgbClr val="C00000"/>
                </a:solidFill>
                <a:latin typeface="FrankRuehl" pitchFamily="34" charset="-79"/>
                <a:cs typeface="FrankRuehl" pitchFamily="34" charset="-79"/>
              </a:rPr>
              <a:t>Perfume</a:t>
            </a:r>
            <a:endParaRPr lang="he-IL" b="1" dirty="0" smtClean="0">
              <a:solidFill>
                <a:srgbClr val="C00000"/>
              </a:solidFill>
              <a:latin typeface="FrankRuehl" pitchFamily="34" charset="-79"/>
              <a:cs typeface="FrankRuehl" pitchFamily="34" charset="-79"/>
            </a:endParaRPr>
          </a:p>
          <a:p>
            <a:pPr marL="342900" indent="-342900" algn="ctr"/>
            <a:r>
              <a:rPr lang="he-IL" dirty="0" smtClean="0">
                <a:latin typeface="FrankRuehl" pitchFamily="34" charset="-79"/>
                <a:cs typeface="FrankRuehl" pitchFamily="34" charset="-79"/>
              </a:rPr>
              <a:t>4 שעות ארכה הארוחה והיה מרתק. </a:t>
            </a:r>
            <a:endParaRPr lang="en-US" dirty="0" smtClean="0">
              <a:latin typeface="FrankRuehl" pitchFamily="34" charset="-79"/>
              <a:cs typeface="FrankRuehl" pitchFamily="34" charset="-79"/>
            </a:endParaRPr>
          </a:p>
          <a:p>
            <a:pPr indent="-342900" algn="just"/>
            <a:r>
              <a:rPr lang="he-IL" dirty="0" smtClean="0">
                <a:latin typeface="FrankRuehl" pitchFamily="34" charset="-79"/>
                <a:cs typeface="FrankRuehl" pitchFamily="34" charset="-79"/>
              </a:rPr>
              <a:t>בעקבות הארוחה הזו היו לי 10 מפגשים עם </a:t>
            </a:r>
            <a:r>
              <a:rPr lang="he-IL" dirty="0" err="1" smtClean="0">
                <a:latin typeface="FrankRuehl" pitchFamily="34" charset="-79"/>
                <a:cs typeface="FrankRuehl" pitchFamily="34" charset="-79"/>
              </a:rPr>
              <a:t>סלוואדור</a:t>
            </a:r>
            <a:r>
              <a:rPr lang="he-IL" dirty="0" smtClean="0">
                <a:latin typeface="FrankRuehl" pitchFamily="34" charset="-79"/>
                <a:cs typeface="FrankRuehl" pitchFamily="34" charset="-79"/>
              </a:rPr>
              <a:t>, שבאחת מהן הוא הזמין אותי לסוויטה שלו למלון </a:t>
            </a:r>
            <a:r>
              <a:rPr lang="he-IL" dirty="0" err="1" smtClean="0">
                <a:latin typeface="FrankRuehl" pitchFamily="34" charset="-79"/>
                <a:cs typeface="FrankRuehl" pitchFamily="34" charset="-79"/>
              </a:rPr>
              <a:t>ה"</a:t>
            </a:r>
            <a:r>
              <a:rPr lang="he-IL" b="1" dirty="0" err="1" smtClean="0">
                <a:solidFill>
                  <a:srgbClr val="C00000"/>
                </a:solidFill>
                <a:latin typeface="FrankRuehl" pitchFamily="34" charset="-79"/>
                <a:cs typeface="FrankRuehl" pitchFamily="34" charset="-79"/>
              </a:rPr>
              <a:t>ריג'נסי</a:t>
            </a:r>
            <a:r>
              <a:rPr lang="he-IL" dirty="0" smtClean="0">
                <a:latin typeface="FrankRuehl" pitchFamily="34" charset="-79"/>
                <a:cs typeface="FrankRuehl" pitchFamily="34" charset="-79"/>
              </a:rPr>
              <a:t>" שם פגשתי את אשתו. הוא ביקש שאשב על כיסא מולו והתחיל לצייר אותי.</a:t>
            </a:r>
          </a:p>
          <a:p>
            <a:pPr indent="-342900" algn="ctr"/>
            <a:r>
              <a:rPr lang="he-IL" dirty="0" smtClean="0">
                <a:latin typeface="FrankRuehl" pitchFamily="34" charset="-79"/>
                <a:cs typeface="FrankRuehl" pitchFamily="34" charset="-79"/>
              </a:rPr>
              <a:t> </a:t>
            </a:r>
            <a:r>
              <a:rPr lang="he-IL" b="1" i="1" dirty="0" smtClean="0">
                <a:latin typeface="FrankRuehl" pitchFamily="34" charset="-79"/>
                <a:cs typeface="FrankRuehl" pitchFamily="34" charset="-79"/>
              </a:rPr>
              <a:t>זאת </a:t>
            </a:r>
            <a:r>
              <a:rPr lang="he-IL" b="1" i="1" dirty="0" err="1" smtClean="0">
                <a:latin typeface="FrankRuehl" pitchFamily="34" charset="-79"/>
                <a:cs typeface="FrankRuehl" pitchFamily="34" charset="-79"/>
              </a:rPr>
              <a:t>היתה</a:t>
            </a:r>
            <a:r>
              <a:rPr lang="he-IL" b="1" i="1" dirty="0" smtClean="0">
                <a:latin typeface="FrankRuehl" pitchFamily="34" charset="-79"/>
                <a:cs typeface="FrankRuehl" pitchFamily="34" charset="-79"/>
              </a:rPr>
              <a:t> חוויה לכל החיים</a:t>
            </a:r>
            <a:r>
              <a:rPr lang="he-IL" dirty="0" smtClean="0">
                <a:latin typeface="FrankRuehl" pitchFamily="34" charset="-79"/>
                <a:cs typeface="FrankRuehl" pitchFamily="34" charset="-79"/>
              </a:rPr>
              <a:t>. המשכנו להיות בקשר עד שעזבתי את ניו יורק. </a:t>
            </a:r>
          </a:p>
        </p:txBody>
      </p:sp>
      <p:pic>
        <p:nvPicPr>
          <p:cNvPr id="2050" name="Picture 2" descr="C:\Users\Mazkira\Pictures\סריקות\תיקיה חדשה\New Doc 2019-02-12 13.20.03_7.jpg"/>
          <p:cNvPicPr>
            <a:picLocks noChangeAspect="1" noChangeArrowheads="1"/>
          </p:cNvPicPr>
          <p:nvPr/>
        </p:nvPicPr>
        <p:blipFill>
          <a:blip r:embed="rId5" cstate="print"/>
          <a:srcRect/>
          <a:stretch>
            <a:fillRect/>
          </a:stretch>
        </p:blipFill>
        <p:spPr bwMode="auto">
          <a:xfrm>
            <a:off x="3707904" y="2924944"/>
            <a:ext cx="2664296" cy="2179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p:cNvPicPr>
            <a:picLocks noChangeAspect="1" noChangeArrowheads="1"/>
          </p:cNvPicPr>
          <p:nvPr/>
        </p:nvPicPr>
        <p:blipFill>
          <a:blip r:embed="rId6" cstate="print"/>
          <a:srcRect/>
          <a:stretch>
            <a:fillRect/>
          </a:stretch>
        </p:blipFill>
        <p:spPr bwMode="auto">
          <a:xfrm>
            <a:off x="7164288" y="2996952"/>
            <a:ext cx="1296144" cy="1296144"/>
          </a:xfrm>
          <a:prstGeom prst="rect">
            <a:avLst/>
          </a:prstGeom>
          <a:noFill/>
          <a:ln w="9525">
            <a:noFill/>
            <a:miter lim="800000"/>
            <a:headEnd/>
            <a:tailEnd/>
          </a:ln>
        </p:spPr>
      </p:pic>
      <p:sp>
        <p:nvSpPr>
          <p:cNvPr id="10" name="מלבן 9"/>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100" name="Picture 4" descr="C:\Users\Mazkira\AppData\Local\Microsoft\Windows\Temporary Internet Files\Content.Outlook\DCK8T0FC\New Doc 2019-02-22 11 52 53_1.jpg"/>
          <p:cNvPicPr>
            <a:picLocks noChangeAspect="1" noChangeArrowheads="1"/>
          </p:cNvPicPr>
          <p:nvPr/>
        </p:nvPicPr>
        <p:blipFill>
          <a:blip r:embed="rId7" cstate="print"/>
          <a:srcRect/>
          <a:stretch>
            <a:fillRect/>
          </a:stretch>
        </p:blipFill>
        <p:spPr bwMode="auto">
          <a:xfrm rot="16200000">
            <a:off x="1096625" y="2727913"/>
            <a:ext cx="2198249" cy="2592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a:t>
            </a:r>
            <a:r>
              <a:rPr lang="he-IL" sz="2000" b="1" dirty="0" err="1" smtClean="0">
                <a:latin typeface="Guttman Adii" pitchFamily="2" charset="-79"/>
                <a:cs typeface="Guttman Adii" pitchFamily="2" charset="-79"/>
              </a:rPr>
              <a:t>25</a:t>
            </a:r>
            <a:r>
              <a:rPr lang="he-IL" sz="2000" b="1" dirty="0" smtClean="0">
                <a:latin typeface="Guttman Adii" pitchFamily="2" charset="-79"/>
                <a:cs typeface="Guttman Adii" pitchFamily="2" charset="-79"/>
              </a:rPr>
              <a:t>– מניו יורק חזרה לישראל</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15362" name="Picture 2"/>
          <p:cNvPicPr>
            <a:picLocks noChangeAspect="1" noChangeArrowheads="1"/>
          </p:cNvPicPr>
          <p:nvPr/>
        </p:nvPicPr>
        <p:blipFill>
          <a:blip r:embed="rId3" cstate="print"/>
          <a:srcRect/>
          <a:stretch>
            <a:fillRect/>
          </a:stretch>
        </p:blipFill>
        <p:spPr bwMode="auto">
          <a:xfrm>
            <a:off x="4932040" y="404664"/>
            <a:ext cx="601414" cy="335351"/>
          </a:xfrm>
          <a:prstGeom prst="rect">
            <a:avLst/>
          </a:prstGeom>
          <a:noFill/>
          <a:ln w="9525">
            <a:noFill/>
            <a:miter lim="800000"/>
            <a:headEnd/>
            <a:tailEnd/>
          </a:ln>
        </p:spPr>
      </p:pic>
      <p:sp>
        <p:nvSpPr>
          <p:cNvPr id="10" name="מלבן 9"/>
          <p:cNvSpPr/>
          <p:nvPr/>
        </p:nvSpPr>
        <p:spPr>
          <a:xfrm>
            <a:off x="1619672" y="980728"/>
            <a:ext cx="6300192" cy="2308324"/>
          </a:xfrm>
          <a:prstGeom prst="rect">
            <a:avLst/>
          </a:prstGeom>
        </p:spPr>
        <p:txBody>
          <a:bodyPr wrap="square">
            <a:spAutoFit/>
          </a:bodyPr>
          <a:lstStyle/>
          <a:p>
            <a:pPr algn="ctr"/>
            <a:r>
              <a:rPr lang="he-IL" dirty="0" smtClean="0">
                <a:latin typeface="FrankRuehl" pitchFamily="34" charset="-79"/>
                <a:cs typeface="FrankRuehl" pitchFamily="34" charset="-79"/>
              </a:rPr>
              <a:t>גרתי בניו יורק שנה. </a:t>
            </a:r>
          </a:p>
          <a:p>
            <a:pPr algn="ctr"/>
            <a:r>
              <a:rPr lang="he-IL" dirty="0" smtClean="0">
                <a:latin typeface="FrankRuehl" pitchFamily="34" charset="-79"/>
                <a:cs typeface="FrankRuehl" pitchFamily="34" charset="-79"/>
              </a:rPr>
              <a:t>יום אחד קיבלתי טלפון </a:t>
            </a:r>
            <a:r>
              <a:rPr lang="he-IL" dirty="0" err="1" smtClean="0">
                <a:latin typeface="FrankRuehl" pitchFamily="34" charset="-79"/>
                <a:cs typeface="FrankRuehl" pitchFamily="34" charset="-79"/>
              </a:rPr>
              <a:t>מהטלויזיה</a:t>
            </a:r>
            <a:r>
              <a:rPr lang="he-IL" dirty="0" smtClean="0">
                <a:latin typeface="FrankRuehl" pitchFamily="34" charset="-79"/>
                <a:cs typeface="FrankRuehl" pitchFamily="34" charset="-79"/>
              </a:rPr>
              <a:t> הישראלית להגיע להופיע בתוכנית </a:t>
            </a:r>
            <a:r>
              <a:rPr lang="he-IL" dirty="0" err="1" smtClean="0">
                <a:latin typeface="FrankRuehl" pitchFamily="34" charset="-79"/>
                <a:cs typeface="FrankRuehl" pitchFamily="34" charset="-79"/>
              </a:rPr>
              <a:t>טלויזיה</a:t>
            </a:r>
            <a:r>
              <a:rPr lang="he-IL" dirty="0" smtClean="0">
                <a:latin typeface="FrankRuehl" pitchFamily="34" charset="-79"/>
                <a:cs typeface="FrankRuehl" pitchFamily="34" charset="-79"/>
              </a:rPr>
              <a:t>. התגעגעתי </a:t>
            </a:r>
            <a:r>
              <a:rPr lang="he-IL" dirty="0" err="1" smtClean="0">
                <a:latin typeface="FrankRuehl" pitchFamily="34" charset="-79"/>
                <a:cs typeface="FrankRuehl" pitchFamily="34" charset="-79"/>
              </a:rPr>
              <a:t>לאמא</a:t>
            </a:r>
            <a:r>
              <a:rPr lang="he-IL" dirty="0" smtClean="0">
                <a:latin typeface="FrankRuehl" pitchFamily="34" charset="-79"/>
                <a:cs typeface="FrankRuehl" pitchFamily="34" charset="-79"/>
              </a:rPr>
              <a:t> וטסתי לארץ. </a:t>
            </a:r>
          </a:p>
          <a:p>
            <a:pPr algn="ctr"/>
            <a:r>
              <a:rPr lang="he-IL" dirty="0" smtClean="0">
                <a:latin typeface="FrankRuehl" pitchFamily="34" charset="-79"/>
                <a:cs typeface="FrankRuehl" pitchFamily="34" charset="-79"/>
              </a:rPr>
              <a:t>התקשורת התנפלה עלי כשבאתי לארץ ומצאתי את עצמי טסה הלוך חזור בין ניו יורק לישראל לצילומים לתוכניות </a:t>
            </a:r>
            <a:r>
              <a:rPr lang="he-IL" dirty="0" err="1" smtClean="0">
                <a:latin typeface="FrankRuehl" pitchFamily="34" charset="-79"/>
                <a:cs typeface="FrankRuehl" pitchFamily="34" charset="-79"/>
              </a:rPr>
              <a:t>טלויזיה</a:t>
            </a:r>
            <a:r>
              <a:rPr lang="he-IL" dirty="0" smtClean="0">
                <a:latin typeface="FrankRuehl" pitchFamily="34" charset="-79"/>
                <a:cs typeface="FrankRuehl" pitchFamily="34" charset="-79"/>
              </a:rPr>
              <a:t> ופרסומות.</a:t>
            </a:r>
          </a:p>
          <a:p>
            <a:pPr algn="ctr"/>
            <a:r>
              <a:rPr lang="he-IL" dirty="0" smtClean="0">
                <a:latin typeface="FrankRuehl" pitchFamily="34" charset="-79"/>
                <a:cs typeface="FrankRuehl" pitchFamily="34" charset="-79"/>
              </a:rPr>
              <a:t> קיבלתי גם הצעה להיות עיתונאית וראיינתי אנשים בארץ ובעולם כמו:</a:t>
            </a:r>
          </a:p>
          <a:p>
            <a:pPr algn="just"/>
            <a:endParaRPr lang="he-IL" dirty="0" smtClean="0"/>
          </a:p>
          <a:p>
            <a:pPr algn="just"/>
            <a:endParaRPr lang="he-IL" dirty="0" smtClean="0"/>
          </a:p>
        </p:txBody>
      </p:sp>
      <p:pic>
        <p:nvPicPr>
          <p:cNvPr id="11" name="Picture 2"/>
          <p:cNvPicPr>
            <a:picLocks noChangeAspect="1" noChangeArrowheads="1"/>
          </p:cNvPicPr>
          <p:nvPr/>
        </p:nvPicPr>
        <p:blipFill>
          <a:blip r:embed="rId4" cstate="print"/>
          <a:srcRect/>
          <a:stretch>
            <a:fillRect/>
          </a:stretch>
        </p:blipFill>
        <p:spPr bwMode="auto">
          <a:xfrm>
            <a:off x="4572000" y="3429000"/>
            <a:ext cx="4123868" cy="2986459"/>
          </a:xfrm>
          <a:prstGeom prst="rect">
            <a:avLst/>
          </a:prstGeom>
          <a:noFill/>
          <a:ln w="9525">
            <a:noFill/>
            <a:miter lim="800000"/>
            <a:headEnd/>
            <a:tailEnd/>
          </a:ln>
        </p:spPr>
      </p:pic>
      <p:sp>
        <p:nvSpPr>
          <p:cNvPr id="14" name="TextBox 13"/>
          <p:cNvSpPr txBox="1"/>
          <p:nvPr/>
        </p:nvSpPr>
        <p:spPr>
          <a:xfrm>
            <a:off x="4572000" y="2924944"/>
            <a:ext cx="3960440" cy="646331"/>
          </a:xfrm>
          <a:prstGeom prst="rect">
            <a:avLst/>
          </a:prstGeom>
          <a:noFill/>
        </p:spPr>
        <p:txBody>
          <a:bodyPr wrap="square" rtlCol="1">
            <a:spAutoFit/>
          </a:bodyPr>
          <a:lstStyle/>
          <a:p>
            <a:r>
              <a:rPr lang="he-IL" b="1" dirty="0" smtClean="0">
                <a:latin typeface="FrankRuehl" pitchFamily="34" charset="-79"/>
                <a:cs typeface="FrankRuehl" pitchFamily="34" charset="-79"/>
              </a:rPr>
              <a:t>המיליארדר </a:t>
            </a:r>
            <a:r>
              <a:rPr lang="he-IL" b="1" dirty="0" err="1" smtClean="0">
                <a:solidFill>
                  <a:srgbClr val="C00000"/>
                </a:solidFill>
                <a:latin typeface="FrankRuehl" pitchFamily="34" charset="-79"/>
                <a:cs typeface="FrankRuehl" pitchFamily="34" charset="-79"/>
              </a:rPr>
              <a:t>אדגר</a:t>
            </a:r>
            <a:r>
              <a:rPr lang="he-IL" b="1" dirty="0" smtClean="0">
                <a:solidFill>
                  <a:srgbClr val="C00000"/>
                </a:solidFill>
                <a:latin typeface="FrankRuehl" pitchFamily="34" charset="-79"/>
                <a:cs typeface="FrankRuehl" pitchFamily="34" charset="-79"/>
              </a:rPr>
              <a:t> ברונפמן </a:t>
            </a:r>
            <a:r>
              <a:rPr lang="he-IL" dirty="0" smtClean="0">
                <a:latin typeface="FrankRuehl" pitchFamily="34" charset="-79"/>
                <a:cs typeface="FrankRuehl" pitchFamily="34" charset="-79"/>
              </a:rPr>
              <a:t>ז"ל שהיה </a:t>
            </a:r>
            <a:r>
              <a:rPr lang="he-IL" dirty="0" smtClean="0">
                <a:solidFill>
                  <a:srgbClr val="C00000"/>
                </a:solidFill>
                <a:latin typeface="FrankRuehl" pitchFamily="34" charset="-79"/>
                <a:cs typeface="FrankRuehl" pitchFamily="34" charset="-79"/>
              </a:rPr>
              <a:t>נשיא הקונגרס היהודי העולמי </a:t>
            </a:r>
            <a:r>
              <a:rPr lang="he-IL" dirty="0" smtClean="0">
                <a:latin typeface="FrankRuehl" pitchFamily="34" charset="-79"/>
                <a:cs typeface="FrankRuehl" pitchFamily="34" charset="-79"/>
              </a:rPr>
              <a:t>(במשרדו בניו יורק)</a:t>
            </a:r>
            <a:endParaRPr lang="he-IL" dirty="0">
              <a:latin typeface="FrankRuehl" pitchFamily="34" charset="-79"/>
              <a:cs typeface="FrankRuehl" pitchFamily="34" charset="-79"/>
            </a:endParaRPr>
          </a:p>
        </p:txBody>
      </p:sp>
      <p:sp>
        <p:nvSpPr>
          <p:cNvPr id="15" name="מלבן 14"/>
          <p:cNvSpPr/>
          <p:nvPr/>
        </p:nvSpPr>
        <p:spPr>
          <a:xfrm>
            <a:off x="4572000" y="2852936"/>
            <a:ext cx="4104456" cy="352839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123" name="Picture 3"/>
          <p:cNvPicPr>
            <a:picLocks noChangeAspect="1" noChangeArrowheads="1"/>
          </p:cNvPicPr>
          <p:nvPr/>
        </p:nvPicPr>
        <p:blipFill>
          <a:blip r:embed="rId5" cstate="print"/>
          <a:srcRect/>
          <a:stretch>
            <a:fillRect/>
          </a:stretch>
        </p:blipFill>
        <p:spPr bwMode="auto">
          <a:xfrm>
            <a:off x="467544" y="3501008"/>
            <a:ext cx="3914734" cy="2807657"/>
          </a:xfrm>
          <a:prstGeom prst="rect">
            <a:avLst/>
          </a:prstGeom>
          <a:noFill/>
          <a:ln w="9525">
            <a:noFill/>
            <a:miter lim="800000"/>
            <a:headEnd/>
            <a:tailEnd/>
          </a:ln>
        </p:spPr>
      </p:pic>
      <p:sp>
        <p:nvSpPr>
          <p:cNvPr id="17" name="מלבן 16"/>
          <p:cNvSpPr/>
          <p:nvPr/>
        </p:nvSpPr>
        <p:spPr>
          <a:xfrm>
            <a:off x="395536" y="2852936"/>
            <a:ext cx="4104456" cy="352839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TextBox 19"/>
          <p:cNvSpPr txBox="1"/>
          <p:nvPr/>
        </p:nvSpPr>
        <p:spPr>
          <a:xfrm>
            <a:off x="467544" y="2924944"/>
            <a:ext cx="3960440" cy="646331"/>
          </a:xfrm>
          <a:prstGeom prst="rect">
            <a:avLst/>
          </a:prstGeom>
          <a:noFill/>
        </p:spPr>
        <p:txBody>
          <a:bodyPr wrap="square" rtlCol="1">
            <a:spAutoFit/>
          </a:bodyPr>
          <a:lstStyle/>
          <a:p>
            <a:r>
              <a:rPr lang="he-IL" b="1" dirty="0" smtClean="0">
                <a:solidFill>
                  <a:srgbClr val="C00000"/>
                </a:solidFill>
                <a:latin typeface="FrankRuehl" pitchFamily="34" charset="-79"/>
                <a:cs typeface="FrankRuehl" pitchFamily="34" charset="-79"/>
              </a:rPr>
              <a:t>רוברט שטראוס </a:t>
            </a:r>
            <a:r>
              <a:rPr lang="he-IL" dirty="0" smtClean="0">
                <a:latin typeface="FrankRuehl" pitchFamily="34" charset="-79"/>
                <a:cs typeface="FrankRuehl" pitchFamily="34" charset="-79"/>
              </a:rPr>
              <a:t>שהיה באותה תקופה </a:t>
            </a:r>
            <a:r>
              <a:rPr lang="he-IL" b="1" dirty="0" smtClean="0">
                <a:latin typeface="FrankRuehl" pitchFamily="34" charset="-79"/>
                <a:cs typeface="FrankRuehl" pitchFamily="34" charset="-79"/>
              </a:rPr>
              <a:t>היועץ של נשיא ארה"ב </a:t>
            </a:r>
            <a:r>
              <a:rPr lang="he-IL" b="1" dirty="0" err="1" smtClean="0">
                <a:solidFill>
                  <a:srgbClr val="C00000"/>
                </a:solidFill>
                <a:latin typeface="FrankRuehl" pitchFamily="34" charset="-79"/>
                <a:cs typeface="FrankRuehl" pitchFamily="34" charset="-79"/>
              </a:rPr>
              <a:t>ג'ימי</a:t>
            </a:r>
            <a:r>
              <a:rPr lang="he-IL" b="1" dirty="0" smtClean="0">
                <a:solidFill>
                  <a:srgbClr val="C00000"/>
                </a:solidFill>
                <a:latin typeface="FrankRuehl" pitchFamily="34" charset="-79"/>
                <a:cs typeface="FrankRuehl" pitchFamily="34" charset="-79"/>
              </a:rPr>
              <a:t> קרטר </a:t>
            </a:r>
            <a:r>
              <a:rPr lang="he-IL" b="1" dirty="0" smtClean="0">
                <a:latin typeface="FrankRuehl" pitchFamily="34" charset="-79"/>
                <a:cs typeface="FrankRuehl" pitchFamily="34" charset="-79"/>
              </a:rPr>
              <a:t>(במשרדו בוושינגטון)</a:t>
            </a:r>
            <a:endParaRPr lang="he-IL" dirty="0">
              <a:latin typeface="FrankRuehl" pitchFamily="34" charset="-79"/>
              <a:cs typeface="FrankRuehl" pitchFamily="34" charset="-79"/>
            </a:endParaRPr>
          </a:p>
        </p:txBody>
      </p:sp>
      <p:sp>
        <p:nvSpPr>
          <p:cNvPr id="21" name="מלבן 20"/>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2" name="Picture 2"/>
          <p:cNvPicPr>
            <a:picLocks noChangeAspect="1" noChangeArrowheads="1"/>
          </p:cNvPicPr>
          <p:nvPr/>
        </p:nvPicPr>
        <p:blipFill>
          <a:blip r:embed="rId6" cstate="print"/>
          <a:srcRect/>
          <a:stretch>
            <a:fillRect/>
          </a:stretch>
        </p:blipFill>
        <p:spPr bwMode="auto">
          <a:xfrm>
            <a:off x="4427984" y="404664"/>
            <a:ext cx="478617" cy="31961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26 עד 29 – חזרתי לישראל       - עיתונאית ומראיינת</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sp>
        <p:nvSpPr>
          <p:cNvPr id="9" name="מלבן 8"/>
          <p:cNvSpPr/>
          <p:nvPr/>
        </p:nvSpPr>
        <p:spPr>
          <a:xfrm>
            <a:off x="683568" y="1268760"/>
            <a:ext cx="7812360" cy="1323439"/>
          </a:xfrm>
          <a:prstGeom prst="rect">
            <a:avLst/>
          </a:prstGeom>
        </p:spPr>
        <p:txBody>
          <a:bodyPr wrap="square">
            <a:spAutoFit/>
          </a:bodyPr>
          <a:lstStyle/>
          <a:p>
            <a:pPr algn="just">
              <a:buFont typeface="Arial" pitchFamily="34" charset="0"/>
              <a:buChar char="•"/>
            </a:pPr>
            <a:r>
              <a:rPr lang="he-IL" sz="2000" dirty="0" smtClean="0">
                <a:latin typeface="FrankRuehl" pitchFamily="34" charset="-79"/>
                <a:cs typeface="FrankRuehl" pitchFamily="34" charset="-79"/>
              </a:rPr>
              <a:t>טסתי ללוס אנג'לס לראיין את שחקן הקולנוע </a:t>
            </a:r>
            <a:r>
              <a:rPr lang="he-IL" sz="2000" b="1" dirty="0" smtClean="0">
                <a:solidFill>
                  <a:srgbClr val="C00000"/>
                </a:solidFill>
                <a:latin typeface="FrankRuehl" pitchFamily="34" charset="-79"/>
                <a:cs typeface="FrankRuehl" pitchFamily="34" charset="-79"/>
              </a:rPr>
              <a:t>קארי גרנט </a:t>
            </a:r>
            <a:r>
              <a:rPr lang="he-IL" sz="2000" dirty="0" smtClean="0">
                <a:latin typeface="FrankRuehl" pitchFamily="34" charset="-79"/>
                <a:cs typeface="FrankRuehl" pitchFamily="34" charset="-79"/>
              </a:rPr>
              <a:t>בביתו</a:t>
            </a:r>
          </a:p>
          <a:p>
            <a:pPr algn="just">
              <a:buFont typeface="Arial" pitchFamily="34" charset="0"/>
              <a:buChar char="•"/>
            </a:pPr>
            <a:r>
              <a:rPr lang="he-IL" sz="2000" dirty="0" smtClean="0">
                <a:latin typeface="FrankRuehl" pitchFamily="34" charset="-79"/>
                <a:cs typeface="FrankRuehl" pitchFamily="34" charset="-79"/>
              </a:rPr>
              <a:t>בניו יורק פגשתי את הבעלים של חברת פיאט העולמית </a:t>
            </a:r>
            <a:r>
              <a:rPr lang="he-IL" sz="2000" b="1" dirty="0" smtClean="0">
                <a:solidFill>
                  <a:srgbClr val="C00000"/>
                </a:solidFill>
                <a:latin typeface="FrankRuehl" pitchFamily="34" charset="-79"/>
                <a:cs typeface="FrankRuehl" pitchFamily="34" charset="-79"/>
              </a:rPr>
              <a:t>מיסטר </a:t>
            </a:r>
            <a:r>
              <a:rPr lang="he-IL" sz="2000" b="1" dirty="0" err="1" smtClean="0">
                <a:solidFill>
                  <a:srgbClr val="C00000"/>
                </a:solidFill>
                <a:latin typeface="FrankRuehl" pitchFamily="34" charset="-79"/>
                <a:cs typeface="FrankRuehl" pitchFamily="34" charset="-79"/>
              </a:rPr>
              <a:t>אניילי</a:t>
            </a:r>
            <a:r>
              <a:rPr lang="he-IL" sz="2000" dirty="0" smtClean="0">
                <a:latin typeface="FrankRuehl" pitchFamily="34" charset="-79"/>
                <a:cs typeface="FrankRuehl" pitchFamily="34" charset="-79"/>
              </a:rPr>
              <a:t>.</a:t>
            </a:r>
          </a:p>
          <a:p>
            <a:pPr algn="just">
              <a:buFont typeface="Arial" pitchFamily="34" charset="0"/>
              <a:buChar char="•"/>
            </a:pPr>
            <a:r>
              <a:rPr lang="he-IL" sz="2000" dirty="0" smtClean="0">
                <a:latin typeface="FrankRuehl" pitchFamily="34" charset="-79"/>
                <a:cs typeface="FrankRuehl" pitchFamily="34" charset="-79"/>
              </a:rPr>
              <a:t>בפריז פגשתי את </a:t>
            </a:r>
            <a:r>
              <a:rPr lang="he-IL" sz="2000" b="1" dirty="0" smtClean="0">
                <a:solidFill>
                  <a:srgbClr val="C00000"/>
                </a:solidFill>
                <a:latin typeface="FrankRuehl" pitchFamily="34" charset="-79"/>
                <a:cs typeface="FrankRuehl" pitchFamily="34" charset="-79"/>
              </a:rPr>
              <a:t>אריק דה-רוטשילד</a:t>
            </a:r>
            <a:endParaRPr lang="he-IL" sz="2000" dirty="0" smtClean="0">
              <a:solidFill>
                <a:srgbClr val="C00000"/>
              </a:solidFill>
              <a:latin typeface="FrankRuehl" pitchFamily="34" charset="-79"/>
              <a:cs typeface="FrankRuehl" pitchFamily="34" charset="-79"/>
            </a:endParaRPr>
          </a:p>
          <a:p>
            <a:pPr algn="just">
              <a:buFont typeface="Arial" pitchFamily="34" charset="0"/>
              <a:buChar char="•"/>
            </a:pPr>
            <a:r>
              <a:rPr lang="he-IL" sz="2000" dirty="0" smtClean="0">
                <a:latin typeface="FrankRuehl" pitchFamily="34" charset="-79"/>
                <a:cs typeface="FrankRuehl" pitchFamily="34" charset="-79"/>
              </a:rPr>
              <a:t>את</a:t>
            </a:r>
            <a:r>
              <a:rPr lang="he-IL" sz="2000" b="1" dirty="0" smtClean="0">
                <a:latin typeface="FrankRuehl" pitchFamily="34" charset="-79"/>
                <a:cs typeface="FrankRuehl" pitchFamily="34" charset="-79"/>
              </a:rPr>
              <a:t> </a:t>
            </a:r>
            <a:r>
              <a:rPr lang="he-IL" sz="2000" b="1" dirty="0" smtClean="0">
                <a:solidFill>
                  <a:srgbClr val="C00000"/>
                </a:solidFill>
                <a:latin typeface="FrankRuehl" pitchFamily="34" charset="-79"/>
                <a:cs typeface="FrankRuehl" pitchFamily="34" charset="-79"/>
              </a:rPr>
              <a:t>חוליו </a:t>
            </a:r>
            <a:r>
              <a:rPr lang="he-IL" sz="2000" b="1" dirty="0" err="1" smtClean="0">
                <a:solidFill>
                  <a:srgbClr val="C00000"/>
                </a:solidFill>
                <a:latin typeface="FrankRuehl" pitchFamily="34" charset="-79"/>
                <a:cs typeface="FrankRuehl" pitchFamily="34" charset="-79"/>
              </a:rPr>
              <a:t>איגלסיאס</a:t>
            </a:r>
            <a:r>
              <a:rPr lang="he-IL" sz="2000" dirty="0" smtClean="0">
                <a:solidFill>
                  <a:srgbClr val="C00000"/>
                </a:solidFill>
                <a:latin typeface="FrankRuehl" pitchFamily="34" charset="-79"/>
                <a:cs typeface="FrankRuehl" pitchFamily="34" charset="-79"/>
              </a:rPr>
              <a:t> </a:t>
            </a:r>
            <a:r>
              <a:rPr lang="he-IL" sz="2000" dirty="0" smtClean="0">
                <a:latin typeface="FrankRuehl" pitchFamily="34" charset="-79"/>
                <a:cs typeface="FrankRuehl" pitchFamily="34" charset="-79"/>
              </a:rPr>
              <a:t>פגשתי בארץ, בילינו יום שלם ביחד על חוף ימי של תל אביב. </a:t>
            </a:r>
          </a:p>
        </p:txBody>
      </p:sp>
      <p:pic>
        <p:nvPicPr>
          <p:cNvPr id="4098" name="Picture 2"/>
          <p:cNvPicPr>
            <a:picLocks noChangeAspect="1" noChangeArrowheads="1"/>
          </p:cNvPicPr>
          <p:nvPr/>
        </p:nvPicPr>
        <p:blipFill>
          <a:blip r:embed="rId3" cstate="print"/>
          <a:srcRect/>
          <a:stretch>
            <a:fillRect/>
          </a:stretch>
        </p:blipFill>
        <p:spPr bwMode="auto">
          <a:xfrm>
            <a:off x="5004048" y="332656"/>
            <a:ext cx="556576" cy="371673"/>
          </a:xfrm>
          <a:prstGeom prst="rect">
            <a:avLst/>
          </a:prstGeom>
          <a:noFill/>
          <a:ln w="9525">
            <a:noFill/>
            <a:miter lim="800000"/>
            <a:headEnd/>
            <a:tailEnd/>
          </a:ln>
        </p:spPr>
      </p:pic>
      <p:pic>
        <p:nvPicPr>
          <p:cNvPr id="5122" name="Picture 2" descr="C:\Users\Mazkira\Pictures\סריקות\ראיונות\חוליו איג.JPG"/>
          <p:cNvPicPr>
            <a:picLocks noChangeAspect="1" noChangeArrowheads="1"/>
          </p:cNvPicPr>
          <p:nvPr/>
        </p:nvPicPr>
        <p:blipFill>
          <a:blip r:embed="rId4" cstate="print"/>
          <a:srcRect/>
          <a:stretch>
            <a:fillRect/>
          </a:stretch>
        </p:blipFill>
        <p:spPr bwMode="auto">
          <a:xfrm>
            <a:off x="4788024" y="2780928"/>
            <a:ext cx="4004241" cy="2767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3" name="Picture 3"/>
          <p:cNvPicPr>
            <a:picLocks noChangeAspect="1" noChangeArrowheads="1"/>
          </p:cNvPicPr>
          <p:nvPr/>
        </p:nvPicPr>
        <p:blipFill>
          <a:blip r:embed="rId5" cstate="print"/>
          <a:srcRect/>
          <a:stretch>
            <a:fillRect/>
          </a:stretch>
        </p:blipFill>
        <p:spPr bwMode="auto">
          <a:xfrm rot="5400000">
            <a:off x="1199811" y="2048661"/>
            <a:ext cx="2748337" cy="4212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מלבן 9"/>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26 עד 29 –      - עיתונאית ומראיינת</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6516216" y="332656"/>
            <a:ext cx="556576" cy="371673"/>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rot="5400000">
            <a:off x="1012154" y="2812382"/>
            <a:ext cx="2952328" cy="3753517"/>
          </a:xfrm>
          <a:prstGeom prst="rect">
            <a:avLst/>
          </a:prstGeom>
          <a:noFill/>
          <a:ln w="9525">
            <a:noFill/>
            <a:miter lim="800000"/>
            <a:headEnd/>
            <a:tailEnd/>
          </a:ln>
        </p:spPr>
      </p:pic>
      <p:pic>
        <p:nvPicPr>
          <p:cNvPr id="3" name="Picture 2"/>
          <p:cNvPicPr>
            <a:picLocks noChangeAspect="1" noChangeArrowheads="1"/>
          </p:cNvPicPr>
          <p:nvPr/>
        </p:nvPicPr>
        <p:blipFill>
          <a:blip r:embed="rId5" cstate="print"/>
          <a:srcRect/>
          <a:stretch>
            <a:fillRect/>
          </a:stretch>
        </p:blipFill>
        <p:spPr bwMode="auto">
          <a:xfrm>
            <a:off x="4860032" y="3645024"/>
            <a:ext cx="3542090" cy="2462783"/>
          </a:xfrm>
          <a:prstGeom prst="rect">
            <a:avLst/>
          </a:prstGeom>
          <a:noFill/>
          <a:ln w="9525">
            <a:noFill/>
            <a:miter lim="800000"/>
            <a:headEnd/>
            <a:tailEnd/>
          </a:ln>
        </p:spPr>
      </p:pic>
      <p:sp>
        <p:nvSpPr>
          <p:cNvPr id="11" name="מלבן 10"/>
          <p:cNvSpPr/>
          <p:nvPr/>
        </p:nvSpPr>
        <p:spPr>
          <a:xfrm>
            <a:off x="4572000" y="2852936"/>
            <a:ext cx="4104456" cy="352839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395536" y="2852936"/>
            <a:ext cx="4104456" cy="352839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TextBox 13"/>
          <p:cNvSpPr txBox="1"/>
          <p:nvPr/>
        </p:nvSpPr>
        <p:spPr>
          <a:xfrm>
            <a:off x="4572000" y="2924944"/>
            <a:ext cx="3960440" cy="369332"/>
          </a:xfrm>
          <a:prstGeom prst="rect">
            <a:avLst/>
          </a:prstGeom>
          <a:noFill/>
        </p:spPr>
        <p:txBody>
          <a:bodyPr wrap="square" rtlCol="1">
            <a:spAutoFit/>
          </a:bodyPr>
          <a:lstStyle/>
          <a:p>
            <a:r>
              <a:rPr lang="he-IL" b="1" dirty="0" err="1" smtClean="0">
                <a:latin typeface="FrankRuehl" pitchFamily="34" charset="-79"/>
                <a:cs typeface="FrankRuehl" pitchFamily="34" charset="-79"/>
              </a:rPr>
              <a:t>הטניסאיים</a:t>
            </a:r>
            <a:r>
              <a:rPr lang="he-IL" b="1" dirty="0" smtClean="0">
                <a:latin typeface="FrankRuehl" pitchFamily="34" charset="-79"/>
                <a:cs typeface="FrankRuehl" pitchFamily="34" charset="-79"/>
              </a:rPr>
              <a:t> </a:t>
            </a:r>
            <a:r>
              <a:rPr lang="he-IL" b="1" dirty="0" err="1" smtClean="0">
                <a:solidFill>
                  <a:srgbClr val="C00000"/>
                </a:solidFill>
                <a:latin typeface="FrankRuehl" pitchFamily="34" charset="-79"/>
                <a:cs typeface="FrankRuehl" pitchFamily="34" charset="-79"/>
              </a:rPr>
              <a:t>ג'ימי</a:t>
            </a:r>
            <a:r>
              <a:rPr lang="he-IL" b="1" dirty="0" smtClean="0">
                <a:solidFill>
                  <a:srgbClr val="C00000"/>
                </a:solidFill>
                <a:latin typeface="FrankRuehl" pitchFamily="34" charset="-79"/>
                <a:cs typeface="FrankRuehl" pitchFamily="34" charset="-79"/>
              </a:rPr>
              <a:t> </a:t>
            </a:r>
            <a:r>
              <a:rPr lang="he-IL" b="1" dirty="0" err="1" smtClean="0">
                <a:solidFill>
                  <a:srgbClr val="C00000"/>
                </a:solidFill>
                <a:latin typeface="FrankRuehl" pitchFamily="34" charset="-79"/>
                <a:cs typeface="FrankRuehl" pitchFamily="34" charset="-79"/>
              </a:rPr>
              <a:t>קונורס</a:t>
            </a:r>
            <a:r>
              <a:rPr lang="he-IL" b="1" dirty="0" smtClean="0">
                <a:solidFill>
                  <a:srgbClr val="C00000"/>
                </a:solidFill>
                <a:latin typeface="FrankRuehl" pitchFamily="34" charset="-79"/>
                <a:cs typeface="FrankRuehl" pitchFamily="34" charset="-79"/>
              </a:rPr>
              <a:t> ואיליה </a:t>
            </a:r>
            <a:r>
              <a:rPr lang="he-IL" b="1" dirty="0" err="1" smtClean="0">
                <a:solidFill>
                  <a:srgbClr val="C00000"/>
                </a:solidFill>
                <a:latin typeface="FrankRuehl" pitchFamily="34" charset="-79"/>
                <a:cs typeface="FrankRuehl" pitchFamily="34" charset="-79"/>
              </a:rPr>
              <a:t>נסטסה</a:t>
            </a:r>
            <a:r>
              <a:rPr lang="he-IL" b="1" dirty="0" smtClean="0">
                <a:solidFill>
                  <a:srgbClr val="C00000"/>
                </a:solidFill>
                <a:latin typeface="FrankRuehl" pitchFamily="34" charset="-79"/>
                <a:cs typeface="FrankRuehl" pitchFamily="34" charset="-79"/>
              </a:rPr>
              <a:t> </a:t>
            </a:r>
            <a:r>
              <a:rPr lang="he-IL" b="1" dirty="0" smtClean="0">
                <a:latin typeface="FrankRuehl" pitchFamily="34" charset="-79"/>
                <a:cs typeface="FrankRuehl" pitchFamily="34" charset="-79"/>
              </a:rPr>
              <a:t>(בארץ)</a:t>
            </a:r>
            <a:endParaRPr lang="he-IL" dirty="0">
              <a:latin typeface="FrankRuehl" pitchFamily="34" charset="-79"/>
              <a:cs typeface="FrankRuehl" pitchFamily="34" charset="-79"/>
            </a:endParaRPr>
          </a:p>
        </p:txBody>
      </p:sp>
      <p:sp>
        <p:nvSpPr>
          <p:cNvPr id="15" name="TextBox 14"/>
          <p:cNvSpPr txBox="1"/>
          <p:nvPr/>
        </p:nvSpPr>
        <p:spPr>
          <a:xfrm>
            <a:off x="395536" y="2924944"/>
            <a:ext cx="3960440" cy="369332"/>
          </a:xfrm>
          <a:prstGeom prst="rect">
            <a:avLst/>
          </a:prstGeom>
          <a:noFill/>
        </p:spPr>
        <p:txBody>
          <a:bodyPr wrap="square" rtlCol="1">
            <a:spAutoFit/>
          </a:bodyPr>
          <a:lstStyle/>
          <a:p>
            <a:r>
              <a:rPr lang="he-IL" b="1" dirty="0" smtClean="0">
                <a:latin typeface="FrankRuehl" pitchFamily="34" charset="-79"/>
                <a:cs typeface="FrankRuehl" pitchFamily="34" charset="-79"/>
              </a:rPr>
              <a:t>המנצח </a:t>
            </a:r>
            <a:r>
              <a:rPr lang="he-IL" b="1" dirty="0" err="1" smtClean="0">
                <a:solidFill>
                  <a:srgbClr val="C00000"/>
                </a:solidFill>
                <a:latin typeface="FrankRuehl" pitchFamily="34" charset="-79"/>
                <a:cs typeface="FrankRuehl" pitchFamily="34" charset="-79"/>
              </a:rPr>
              <a:t>זובין</a:t>
            </a:r>
            <a:r>
              <a:rPr lang="he-IL" b="1" dirty="0" smtClean="0">
                <a:solidFill>
                  <a:srgbClr val="C00000"/>
                </a:solidFill>
                <a:latin typeface="FrankRuehl" pitchFamily="34" charset="-79"/>
                <a:cs typeface="FrankRuehl" pitchFamily="34" charset="-79"/>
              </a:rPr>
              <a:t> </a:t>
            </a:r>
            <a:r>
              <a:rPr lang="he-IL" b="1" dirty="0" err="1" smtClean="0">
                <a:solidFill>
                  <a:srgbClr val="C00000"/>
                </a:solidFill>
                <a:latin typeface="FrankRuehl" pitchFamily="34" charset="-79"/>
                <a:cs typeface="FrankRuehl" pitchFamily="34" charset="-79"/>
              </a:rPr>
              <a:t>מהטה</a:t>
            </a:r>
            <a:r>
              <a:rPr lang="he-IL" b="1" dirty="0" smtClean="0">
                <a:solidFill>
                  <a:srgbClr val="C00000"/>
                </a:solidFill>
                <a:latin typeface="FrankRuehl" pitchFamily="34" charset="-79"/>
                <a:cs typeface="FrankRuehl" pitchFamily="34" charset="-79"/>
              </a:rPr>
              <a:t> </a:t>
            </a:r>
            <a:r>
              <a:rPr lang="he-IL" b="1" dirty="0" smtClean="0">
                <a:latin typeface="FrankRuehl" pitchFamily="34" charset="-79"/>
                <a:cs typeface="FrankRuehl" pitchFamily="34" charset="-79"/>
              </a:rPr>
              <a:t>(בארץ)</a:t>
            </a:r>
            <a:endParaRPr lang="he-IL" dirty="0">
              <a:latin typeface="FrankRuehl" pitchFamily="34" charset="-79"/>
              <a:cs typeface="FrankRuehl" pitchFamily="34" charset="-79"/>
            </a:endParaRPr>
          </a:p>
        </p:txBody>
      </p:sp>
      <p:sp>
        <p:nvSpPr>
          <p:cNvPr id="16" name="מלבן 15"/>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p:cNvSpPr/>
          <p:nvPr/>
        </p:nvSpPr>
        <p:spPr>
          <a:xfrm>
            <a:off x="683568" y="1628800"/>
            <a:ext cx="7812360" cy="400110"/>
          </a:xfrm>
          <a:prstGeom prst="rect">
            <a:avLst/>
          </a:prstGeom>
        </p:spPr>
        <p:txBody>
          <a:bodyPr wrap="square">
            <a:spAutoFit/>
          </a:bodyPr>
          <a:lstStyle/>
          <a:p>
            <a:pPr algn="ctr"/>
            <a:r>
              <a:rPr lang="he-IL" sz="2000" dirty="0" smtClean="0">
                <a:latin typeface="FrankRuehl" pitchFamily="34" charset="-79"/>
                <a:cs typeface="FrankRuehl" pitchFamily="34" charset="-79"/>
              </a:rPr>
              <a:t>בכל פעם שהגיעו אורחים מכובדים לארץ – ביקשו ממני לראיין אותם:</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a:t>
            </a:r>
            <a:r>
              <a:rPr lang="he-IL" sz="2000" b="1" dirty="0" err="1" smtClean="0">
                <a:latin typeface="Guttman Adii" pitchFamily="2" charset="-79"/>
                <a:cs typeface="Guttman Adii" pitchFamily="2" charset="-79"/>
              </a:rPr>
              <a:t>29</a:t>
            </a:r>
            <a:r>
              <a:rPr lang="he-IL" sz="2000" b="1" dirty="0" smtClean="0">
                <a:latin typeface="Guttman Adii" pitchFamily="2" charset="-79"/>
                <a:cs typeface="Guttman Adii" pitchFamily="2" charset="-79"/>
              </a:rPr>
              <a:t>–       - אהבה</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7236296" y="332656"/>
            <a:ext cx="556576" cy="371673"/>
          </a:xfrm>
          <a:prstGeom prst="rect">
            <a:avLst/>
          </a:prstGeom>
          <a:noFill/>
          <a:ln w="9525">
            <a:noFill/>
            <a:miter lim="800000"/>
            <a:headEnd/>
            <a:tailEnd/>
          </a:ln>
        </p:spPr>
      </p:pic>
      <p:pic>
        <p:nvPicPr>
          <p:cNvPr id="11266" name="Picture 2"/>
          <p:cNvPicPr>
            <a:picLocks noChangeAspect="1" noChangeArrowheads="1"/>
          </p:cNvPicPr>
          <p:nvPr/>
        </p:nvPicPr>
        <p:blipFill>
          <a:blip r:embed="rId4" cstate="print"/>
          <a:srcRect/>
          <a:stretch>
            <a:fillRect/>
          </a:stretch>
        </p:blipFill>
        <p:spPr bwMode="auto">
          <a:xfrm>
            <a:off x="4932040" y="2492896"/>
            <a:ext cx="3760463" cy="2664296"/>
          </a:xfrm>
          <a:prstGeom prst="rect">
            <a:avLst/>
          </a:prstGeom>
          <a:ln>
            <a:noFill/>
          </a:ln>
          <a:effectLst>
            <a:softEdge rad="112500"/>
          </a:effectLst>
        </p:spPr>
      </p:pic>
      <p:sp>
        <p:nvSpPr>
          <p:cNvPr id="9" name="מלבן 8"/>
          <p:cNvSpPr/>
          <p:nvPr/>
        </p:nvSpPr>
        <p:spPr>
          <a:xfrm>
            <a:off x="683568" y="1268760"/>
            <a:ext cx="7812360" cy="707886"/>
          </a:xfrm>
          <a:prstGeom prst="rect">
            <a:avLst/>
          </a:prstGeom>
        </p:spPr>
        <p:txBody>
          <a:bodyPr wrap="square">
            <a:spAutoFit/>
          </a:bodyPr>
          <a:lstStyle/>
          <a:p>
            <a:pPr algn="just"/>
            <a:r>
              <a:rPr lang="he-IL" sz="2000" dirty="0" smtClean="0">
                <a:latin typeface="FrankRuehl" pitchFamily="34" charset="-79"/>
                <a:cs typeface="FrankRuehl" pitchFamily="34" charset="-79"/>
              </a:rPr>
              <a:t>באחד הביקורים שלי בארץ פגשתי חבר שהיה אהבת הילדות שלי. לא ראיתי אותו 15 שנה. התאהבנו וחזרתי להשתקע בארץ סופית. </a:t>
            </a:r>
          </a:p>
        </p:txBody>
      </p:sp>
      <p:pic>
        <p:nvPicPr>
          <p:cNvPr id="11267" name="Picture 3"/>
          <p:cNvPicPr>
            <a:picLocks noChangeAspect="1" noChangeArrowheads="1"/>
          </p:cNvPicPr>
          <p:nvPr/>
        </p:nvPicPr>
        <p:blipFill>
          <a:blip r:embed="rId5" cstate="print"/>
          <a:srcRect/>
          <a:stretch>
            <a:fillRect/>
          </a:stretch>
        </p:blipFill>
        <p:spPr bwMode="auto">
          <a:xfrm>
            <a:off x="755576" y="2492896"/>
            <a:ext cx="4198389" cy="2736304"/>
          </a:xfrm>
          <a:prstGeom prst="rect">
            <a:avLst/>
          </a:prstGeom>
          <a:ln>
            <a:noFill/>
          </a:ln>
          <a:effectLst>
            <a:softEdge rad="112500"/>
          </a:effectLst>
        </p:spPr>
      </p:pic>
      <p:sp>
        <p:nvSpPr>
          <p:cNvPr id="10" name="מלבן 9"/>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683568" y="2420888"/>
            <a:ext cx="7992888" cy="280831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29 – מצאתי את אבא</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508104" y="332656"/>
            <a:ext cx="556576" cy="371673"/>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4788024" y="332656"/>
            <a:ext cx="617912" cy="385192"/>
          </a:xfrm>
          <a:prstGeom prst="rect">
            <a:avLst/>
          </a:prstGeom>
          <a:noFill/>
          <a:ln w="9525">
            <a:noFill/>
            <a:miter lim="800000"/>
            <a:headEnd/>
            <a:tailEnd/>
          </a:ln>
        </p:spPr>
      </p:pic>
      <p:sp>
        <p:nvSpPr>
          <p:cNvPr id="9" name="מלבן 8"/>
          <p:cNvSpPr/>
          <p:nvPr/>
        </p:nvSpPr>
        <p:spPr>
          <a:xfrm>
            <a:off x="683568" y="1196752"/>
            <a:ext cx="7812360" cy="1323439"/>
          </a:xfrm>
          <a:prstGeom prst="rect">
            <a:avLst/>
          </a:prstGeom>
        </p:spPr>
        <p:txBody>
          <a:bodyPr wrap="square">
            <a:spAutoFit/>
          </a:bodyPr>
          <a:lstStyle/>
          <a:p>
            <a:pPr algn="just"/>
            <a:r>
              <a:rPr lang="he-IL" sz="2000" dirty="0" smtClean="0">
                <a:latin typeface="FrankRuehl" pitchFamily="34" charset="-79"/>
                <a:cs typeface="FrankRuehl" pitchFamily="34" charset="-79"/>
              </a:rPr>
              <a:t>בגיל 29 החלטתי לחפש אחר עקבותיו של אבי שלא ראיתי מעולם. לא ראיתי אפילו תמונה כי </a:t>
            </a:r>
            <a:r>
              <a:rPr lang="he-IL" sz="2000" dirty="0" err="1" smtClean="0">
                <a:latin typeface="FrankRuehl" pitchFamily="34" charset="-79"/>
                <a:cs typeface="FrankRuehl" pitchFamily="34" charset="-79"/>
              </a:rPr>
              <a:t>אמא</a:t>
            </a:r>
            <a:r>
              <a:rPr lang="he-IL" sz="2000" dirty="0" smtClean="0">
                <a:latin typeface="FrankRuehl" pitchFamily="34" charset="-79"/>
                <a:cs typeface="FrankRuehl" pitchFamily="34" charset="-79"/>
              </a:rPr>
              <a:t> הסתירה ממני את תמונותיו. לאחר חיפוש בארכיון ברבנות בישראל עליתי על מיקומו </a:t>
            </a:r>
            <a:r>
              <a:rPr lang="he-IL" sz="2000" dirty="0" err="1" smtClean="0">
                <a:latin typeface="FrankRuehl" pitchFamily="34" charset="-79"/>
                <a:cs typeface="FrankRuehl" pitchFamily="34" charset="-79"/>
              </a:rPr>
              <a:t>בדורטמונד</a:t>
            </a:r>
            <a:r>
              <a:rPr lang="he-IL" sz="2000" dirty="0" smtClean="0">
                <a:latin typeface="FrankRuehl" pitchFamily="34" charset="-79"/>
                <a:cs typeface="FrankRuehl" pitchFamily="34" charset="-79"/>
              </a:rPr>
              <a:t> שבגרמניה. שמו היה </a:t>
            </a:r>
            <a:r>
              <a:rPr lang="he-IL" sz="2000" b="1" dirty="0" err="1" smtClean="0">
                <a:latin typeface="FrankRuehl" pitchFamily="34" charset="-79"/>
                <a:cs typeface="FrankRuehl" pitchFamily="34" charset="-79"/>
              </a:rPr>
              <a:t>הלמוט</a:t>
            </a:r>
            <a:r>
              <a:rPr lang="he-IL" sz="2000" b="1" dirty="0" smtClean="0">
                <a:latin typeface="FrankRuehl" pitchFamily="34" charset="-79"/>
                <a:cs typeface="FrankRuehl" pitchFamily="34" charset="-79"/>
              </a:rPr>
              <a:t> בנגה</a:t>
            </a:r>
            <a:r>
              <a:rPr lang="he-IL" sz="2000" dirty="0" smtClean="0">
                <a:latin typeface="FrankRuehl" pitchFamily="34" charset="-79"/>
                <a:cs typeface="FrankRuehl" pitchFamily="34" charset="-79"/>
              </a:rPr>
              <a:t>. כשהגעתי לגרמניה כל התקשורת הגרמנית חיכתה לי בשדה התעופה וזה היה סיפור גדול שסוקר בכל אירופה. </a:t>
            </a:r>
            <a:endParaRPr lang="he-IL" sz="2000" i="1" dirty="0" smtClean="0">
              <a:latin typeface="FrankRuehl" pitchFamily="34" charset="-79"/>
              <a:cs typeface="FrankRuehl" pitchFamily="34" charset="-79"/>
            </a:endParaRPr>
          </a:p>
        </p:txBody>
      </p:sp>
      <p:pic>
        <p:nvPicPr>
          <p:cNvPr id="7173" name="Picture 5"/>
          <p:cNvPicPr>
            <a:picLocks noChangeAspect="1" noChangeArrowheads="1"/>
          </p:cNvPicPr>
          <p:nvPr/>
        </p:nvPicPr>
        <p:blipFill>
          <a:blip r:embed="rId5" cstate="print"/>
          <a:srcRect/>
          <a:stretch>
            <a:fillRect/>
          </a:stretch>
        </p:blipFill>
        <p:spPr bwMode="auto">
          <a:xfrm>
            <a:off x="611560" y="2780928"/>
            <a:ext cx="2289051" cy="3207282"/>
          </a:xfrm>
          <a:prstGeom prst="rect">
            <a:avLst/>
          </a:prstGeom>
          <a:ln>
            <a:noFill/>
          </a:ln>
          <a:effectLst>
            <a:outerShdw blurRad="292100" dist="139700" dir="2700000" algn="tl" rotWithShape="0">
              <a:srgbClr val="333333">
                <a:alpha val="65000"/>
              </a:srgbClr>
            </a:outerShdw>
          </a:effectLst>
        </p:spPr>
      </p:pic>
      <p:pic>
        <p:nvPicPr>
          <p:cNvPr id="7174" name="Picture 6"/>
          <p:cNvPicPr>
            <a:picLocks noChangeAspect="1" noChangeArrowheads="1"/>
          </p:cNvPicPr>
          <p:nvPr/>
        </p:nvPicPr>
        <p:blipFill>
          <a:blip r:embed="rId6" cstate="print"/>
          <a:srcRect/>
          <a:stretch>
            <a:fillRect/>
          </a:stretch>
        </p:blipFill>
        <p:spPr bwMode="auto">
          <a:xfrm>
            <a:off x="5796136" y="2780928"/>
            <a:ext cx="2826424" cy="1742504"/>
          </a:xfrm>
          <a:prstGeom prst="rect">
            <a:avLst/>
          </a:prstGeom>
          <a:ln>
            <a:noFill/>
          </a:ln>
          <a:effectLst>
            <a:outerShdw blurRad="292100" dist="139700" dir="2700000" algn="tl" rotWithShape="0">
              <a:srgbClr val="333333">
                <a:alpha val="65000"/>
              </a:srgbClr>
            </a:outerShdw>
          </a:effectLst>
        </p:spPr>
      </p:pic>
      <p:pic>
        <p:nvPicPr>
          <p:cNvPr id="7175" name="Picture 7"/>
          <p:cNvPicPr>
            <a:picLocks noChangeAspect="1" noChangeArrowheads="1"/>
          </p:cNvPicPr>
          <p:nvPr/>
        </p:nvPicPr>
        <p:blipFill>
          <a:blip r:embed="rId7" cstate="print"/>
          <a:srcRect/>
          <a:stretch>
            <a:fillRect/>
          </a:stretch>
        </p:blipFill>
        <p:spPr bwMode="auto">
          <a:xfrm>
            <a:off x="3131840" y="2708920"/>
            <a:ext cx="2484927" cy="3778945"/>
          </a:xfrm>
          <a:prstGeom prst="rect">
            <a:avLst/>
          </a:prstGeom>
          <a:ln>
            <a:noFill/>
          </a:ln>
          <a:effectLst>
            <a:outerShdw blurRad="292100" dist="139700" dir="2700000" algn="tl" rotWithShape="0">
              <a:srgbClr val="333333">
                <a:alpha val="65000"/>
              </a:srgbClr>
            </a:outerShdw>
          </a:effectLst>
        </p:spPr>
      </p:pic>
      <p:pic>
        <p:nvPicPr>
          <p:cNvPr id="7176" name="Picture 8"/>
          <p:cNvPicPr>
            <a:picLocks noChangeAspect="1" noChangeArrowheads="1"/>
          </p:cNvPicPr>
          <p:nvPr/>
        </p:nvPicPr>
        <p:blipFill>
          <a:blip r:embed="rId8" cstate="print"/>
          <a:srcRect/>
          <a:stretch>
            <a:fillRect/>
          </a:stretch>
        </p:blipFill>
        <p:spPr bwMode="auto">
          <a:xfrm>
            <a:off x="6084168" y="4797152"/>
            <a:ext cx="2395165" cy="1548049"/>
          </a:xfrm>
          <a:prstGeom prst="rect">
            <a:avLst/>
          </a:prstGeom>
          <a:ln>
            <a:noFill/>
          </a:ln>
          <a:effectLst>
            <a:outerShdw blurRad="292100" dist="139700" dir="2700000" algn="tl" rotWithShape="0">
              <a:srgbClr val="333333">
                <a:alpha val="65000"/>
              </a:srgbClr>
            </a:outerShdw>
          </a:effectLst>
        </p:spPr>
      </p:pic>
      <p:sp>
        <p:nvSpPr>
          <p:cNvPr id="12" name="מלבן 11"/>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29 – מצאתי את אבא</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508104" y="332656"/>
            <a:ext cx="556576" cy="371673"/>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4788024" y="332656"/>
            <a:ext cx="617912" cy="385192"/>
          </a:xfrm>
          <a:prstGeom prst="rect">
            <a:avLst/>
          </a:prstGeom>
          <a:noFill/>
          <a:ln w="9525">
            <a:noFill/>
            <a:miter lim="800000"/>
            <a:headEnd/>
            <a:tailEnd/>
          </a:ln>
        </p:spPr>
      </p:pic>
      <p:sp>
        <p:nvSpPr>
          <p:cNvPr id="9" name="מלבן 8"/>
          <p:cNvSpPr/>
          <p:nvPr/>
        </p:nvSpPr>
        <p:spPr>
          <a:xfrm>
            <a:off x="683568" y="908720"/>
            <a:ext cx="7812360" cy="1200329"/>
          </a:xfrm>
          <a:prstGeom prst="rect">
            <a:avLst/>
          </a:prstGeom>
        </p:spPr>
        <p:txBody>
          <a:bodyPr wrap="square">
            <a:spAutoFit/>
          </a:bodyPr>
          <a:lstStyle/>
          <a:p>
            <a:pPr algn="ctr"/>
            <a:r>
              <a:rPr lang="he-IL" dirty="0" err="1" smtClean="0">
                <a:latin typeface="FrankRuehl" pitchFamily="34" charset="-79"/>
                <a:cs typeface="FrankRuehl" pitchFamily="34" charset="-79"/>
              </a:rPr>
              <a:t>היתה</a:t>
            </a:r>
            <a:r>
              <a:rPr lang="he-IL" dirty="0" smtClean="0">
                <a:latin typeface="FrankRuehl" pitchFamily="34" charset="-79"/>
                <a:cs typeface="FrankRuehl" pitchFamily="34" charset="-79"/>
              </a:rPr>
              <a:t> לי את החוויה לפגוש את אבי בפעם הראשונה בחיי. </a:t>
            </a:r>
          </a:p>
          <a:p>
            <a:pPr algn="just"/>
            <a:r>
              <a:rPr lang="he-IL" dirty="0" smtClean="0">
                <a:latin typeface="FrankRuehl" pitchFamily="34" charset="-79"/>
                <a:cs typeface="FrankRuehl" pitchFamily="34" charset="-79"/>
              </a:rPr>
              <a:t>גיליתי שאחרי הגירושין מאמי הוא עבור לגור בירושלים, בטעות הוא עבר את הגבול הירדני ונתפס ועונה על ידי הירדנים כי חשבו שהוא מרגל. אחיו שחרר אותו לגרמניה אחרי שנה. הוא התחתן עם </a:t>
            </a:r>
            <a:r>
              <a:rPr lang="he-IL" dirty="0" err="1" smtClean="0">
                <a:latin typeface="FrankRuehl" pitchFamily="34" charset="-79"/>
                <a:cs typeface="FrankRuehl" pitchFamily="34" charset="-79"/>
              </a:rPr>
              <a:t>נוצריה</a:t>
            </a:r>
            <a:r>
              <a:rPr lang="he-IL" dirty="0" smtClean="0">
                <a:latin typeface="FrankRuehl" pitchFamily="34" charset="-79"/>
                <a:cs typeface="FrankRuehl" pitchFamily="34" charset="-79"/>
              </a:rPr>
              <a:t> ויש לי אח חורג בשם </a:t>
            </a:r>
            <a:r>
              <a:rPr lang="he-IL" b="1" dirty="0" smtClean="0">
                <a:latin typeface="FrankRuehl" pitchFamily="34" charset="-79"/>
                <a:cs typeface="FrankRuehl" pitchFamily="34" charset="-79"/>
              </a:rPr>
              <a:t>הייקו </a:t>
            </a:r>
            <a:r>
              <a:rPr lang="he-IL" dirty="0" smtClean="0">
                <a:latin typeface="FrankRuehl" pitchFamily="34" charset="-79"/>
                <a:cs typeface="FrankRuehl" pitchFamily="34" charset="-79"/>
              </a:rPr>
              <a:t>מאשתו </a:t>
            </a:r>
            <a:r>
              <a:rPr lang="he-IL" dirty="0" err="1" smtClean="0">
                <a:latin typeface="FrankRuehl" pitchFamily="34" charset="-79"/>
                <a:cs typeface="FrankRuehl" pitchFamily="34" charset="-79"/>
              </a:rPr>
              <a:t>השניה</a:t>
            </a:r>
            <a:r>
              <a:rPr lang="he-IL" b="1" dirty="0" smtClean="0">
                <a:latin typeface="FrankRuehl" pitchFamily="34" charset="-79"/>
                <a:cs typeface="FrankRuehl" pitchFamily="34" charset="-79"/>
              </a:rPr>
              <a:t>. </a:t>
            </a:r>
            <a:r>
              <a:rPr lang="he-IL" dirty="0" smtClean="0">
                <a:latin typeface="FrankRuehl" pitchFamily="34" charset="-79"/>
                <a:cs typeface="FrankRuehl" pitchFamily="34" charset="-79"/>
              </a:rPr>
              <a:t>כשפגשתי אותו הוא היה בעל פאב </a:t>
            </a:r>
            <a:r>
              <a:rPr lang="he-IL" dirty="0" err="1" smtClean="0">
                <a:latin typeface="FrankRuehl" pitchFamily="34" charset="-79"/>
                <a:cs typeface="FrankRuehl" pitchFamily="34" charset="-79"/>
              </a:rPr>
              <a:t>בדורטמונד</a:t>
            </a:r>
            <a:r>
              <a:rPr lang="he-IL" dirty="0" smtClean="0">
                <a:latin typeface="FrankRuehl" pitchFamily="34" charset="-79"/>
                <a:cs typeface="FrankRuehl" pitchFamily="34" charset="-79"/>
              </a:rPr>
              <a:t>.</a:t>
            </a:r>
            <a:endParaRPr lang="he-IL" i="1" dirty="0" smtClean="0">
              <a:latin typeface="FrankRuehl" pitchFamily="34" charset="-79"/>
              <a:cs typeface="FrankRuehl" pitchFamily="34" charset="-79"/>
            </a:endParaRPr>
          </a:p>
        </p:txBody>
      </p:sp>
      <p:pic>
        <p:nvPicPr>
          <p:cNvPr id="9218" name="Picture 2"/>
          <p:cNvPicPr>
            <a:picLocks noChangeAspect="1" noChangeArrowheads="1"/>
          </p:cNvPicPr>
          <p:nvPr/>
        </p:nvPicPr>
        <p:blipFill>
          <a:blip r:embed="rId5" cstate="print"/>
          <a:srcRect/>
          <a:stretch>
            <a:fillRect/>
          </a:stretch>
        </p:blipFill>
        <p:spPr bwMode="auto">
          <a:xfrm>
            <a:off x="6444208" y="2060848"/>
            <a:ext cx="2480565" cy="4173463"/>
          </a:xfrm>
          <a:prstGeom prst="rect">
            <a:avLst/>
          </a:prstGeom>
          <a:ln>
            <a:noFill/>
          </a:ln>
          <a:effectLst>
            <a:outerShdw blurRad="292100" dist="139700" dir="2700000" algn="tl" rotWithShape="0">
              <a:srgbClr val="333333">
                <a:alpha val="65000"/>
              </a:srgbClr>
            </a:outerShdw>
          </a:effectLst>
        </p:spPr>
      </p:pic>
      <p:pic>
        <p:nvPicPr>
          <p:cNvPr id="9220" name="Picture 4"/>
          <p:cNvPicPr>
            <a:picLocks noChangeAspect="1" noChangeArrowheads="1"/>
          </p:cNvPicPr>
          <p:nvPr/>
        </p:nvPicPr>
        <p:blipFill>
          <a:blip r:embed="rId6" cstate="print"/>
          <a:srcRect/>
          <a:stretch>
            <a:fillRect/>
          </a:stretch>
        </p:blipFill>
        <p:spPr bwMode="auto">
          <a:xfrm>
            <a:off x="3563888" y="4653136"/>
            <a:ext cx="2407125" cy="1643890"/>
          </a:xfrm>
          <a:prstGeom prst="rect">
            <a:avLst/>
          </a:prstGeom>
          <a:ln>
            <a:noFill/>
          </a:ln>
          <a:effectLst>
            <a:outerShdw blurRad="292100" dist="139700" dir="2700000" algn="tl" rotWithShape="0">
              <a:srgbClr val="333333">
                <a:alpha val="65000"/>
              </a:srgbClr>
            </a:outerShdw>
          </a:effectLst>
        </p:spPr>
      </p:pic>
      <p:pic>
        <p:nvPicPr>
          <p:cNvPr id="9219" name="Picture 3"/>
          <p:cNvPicPr>
            <a:picLocks noChangeAspect="1" noChangeArrowheads="1"/>
          </p:cNvPicPr>
          <p:nvPr/>
        </p:nvPicPr>
        <p:blipFill>
          <a:blip r:embed="rId7" cstate="print"/>
          <a:srcRect/>
          <a:stretch>
            <a:fillRect/>
          </a:stretch>
        </p:blipFill>
        <p:spPr bwMode="auto">
          <a:xfrm>
            <a:off x="3203848" y="2132856"/>
            <a:ext cx="3076222" cy="2404348"/>
          </a:xfrm>
          <a:prstGeom prst="rect">
            <a:avLst/>
          </a:prstGeom>
          <a:ln>
            <a:noFill/>
          </a:ln>
          <a:effectLst>
            <a:outerShdw blurRad="292100" dist="139700" dir="2700000" algn="tl" rotWithShape="0">
              <a:srgbClr val="333333">
                <a:alpha val="65000"/>
              </a:srgbClr>
            </a:outerShdw>
          </a:effectLst>
        </p:spPr>
      </p:pic>
      <p:pic>
        <p:nvPicPr>
          <p:cNvPr id="7170" name="Picture 2" descr="C:\Users\Mazkira\AppData\Local\Microsoft\Windows\Temporary Internet Files\Content.Outlook\DCK8T0FC\New Doc 2019-02-22 11 52 53_12 (2).jpg"/>
          <p:cNvPicPr>
            <a:picLocks noChangeAspect="1" noChangeArrowheads="1"/>
          </p:cNvPicPr>
          <p:nvPr/>
        </p:nvPicPr>
        <p:blipFill>
          <a:blip r:embed="rId8" cstate="print"/>
          <a:srcRect/>
          <a:stretch>
            <a:fillRect/>
          </a:stretch>
        </p:blipFill>
        <p:spPr bwMode="auto">
          <a:xfrm>
            <a:off x="395536" y="2132856"/>
            <a:ext cx="2535779" cy="4293096"/>
          </a:xfrm>
          <a:prstGeom prst="rect">
            <a:avLst/>
          </a:prstGeom>
          <a:noFill/>
        </p:spPr>
      </p:pic>
      <p:sp>
        <p:nvSpPr>
          <p:cNvPr id="12" name="מלבן 11"/>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32 –	      – השתתפות בקדם אירוויזיון</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7164288" y="332656"/>
            <a:ext cx="556576" cy="371673"/>
          </a:xfrm>
          <a:prstGeom prst="rect">
            <a:avLst/>
          </a:prstGeom>
          <a:noFill/>
          <a:ln w="9525">
            <a:noFill/>
            <a:miter lim="800000"/>
            <a:headEnd/>
            <a:tailEnd/>
          </a:ln>
        </p:spPr>
      </p:pic>
      <p:sp>
        <p:nvSpPr>
          <p:cNvPr id="9" name="מלבן 8"/>
          <p:cNvSpPr/>
          <p:nvPr/>
        </p:nvSpPr>
        <p:spPr>
          <a:xfrm>
            <a:off x="683568" y="1268760"/>
            <a:ext cx="7812360" cy="707886"/>
          </a:xfrm>
          <a:prstGeom prst="rect">
            <a:avLst/>
          </a:prstGeom>
        </p:spPr>
        <p:txBody>
          <a:bodyPr wrap="square">
            <a:spAutoFit/>
          </a:bodyPr>
          <a:lstStyle/>
          <a:p>
            <a:pPr algn="ctr"/>
            <a:r>
              <a:rPr lang="he-IL" sz="2000" dirty="0" smtClean="0">
                <a:latin typeface="FrankRuehl" pitchFamily="34" charset="-79"/>
                <a:cs typeface="FrankRuehl" pitchFamily="34" charset="-79"/>
              </a:rPr>
              <a:t>השתתפתי בקדם אירוויזיון בשיר שכתבתי ב- 1983 "</a:t>
            </a:r>
            <a:r>
              <a:rPr lang="he-IL" sz="2000" b="1" dirty="0" smtClean="0">
                <a:solidFill>
                  <a:srgbClr val="C00000"/>
                </a:solidFill>
                <a:latin typeface="FrankRuehl" pitchFamily="34" charset="-79"/>
                <a:cs typeface="FrankRuehl" pitchFamily="34" charset="-79"/>
              </a:rPr>
              <a:t>תמיד אישה</a:t>
            </a:r>
            <a:r>
              <a:rPr lang="he-IL" sz="2000" dirty="0" smtClean="0">
                <a:latin typeface="FrankRuehl" pitchFamily="34" charset="-79"/>
                <a:cs typeface="FrankRuehl" pitchFamily="34" charset="-79"/>
              </a:rPr>
              <a:t>"</a:t>
            </a:r>
          </a:p>
          <a:p>
            <a:pPr algn="ctr"/>
            <a:r>
              <a:rPr lang="he-IL" sz="2000" dirty="0" smtClean="0">
                <a:latin typeface="FrankRuehl" pitchFamily="34" charset="-79"/>
                <a:cs typeface="FrankRuehl" pitchFamily="34" charset="-79"/>
              </a:rPr>
              <a:t>והמשכתי לככב בכל המגזינים ובתוכניות </a:t>
            </a:r>
            <a:r>
              <a:rPr lang="he-IL" sz="2000" dirty="0" err="1" smtClean="0">
                <a:latin typeface="FrankRuehl" pitchFamily="34" charset="-79"/>
                <a:cs typeface="FrankRuehl" pitchFamily="34" charset="-79"/>
              </a:rPr>
              <a:t>טלויזיה</a:t>
            </a:r>
            <a:r>
              <a:rPr lang="he-IL" sz="2000" dirty="0" smtClean="0">
                <a:latin typeface="FrankRuehl" pitchFamily="34" charset="-79"/>
                <a:cs typeface="FrankRuehl" pitchFamily="34" charset="-79"/>
              </a:rPr>
              <a:t> </a:t>
            </a:r>
            <a:endParaRPr lang="he-IL" sz="2000" i="1" dirty="0" smtClean="0">
              <a:latin typeface="FrankRuehl" pitchFamily="34" charset="-79"/>
              <a:cs typeface="FrankRuehl" pitchFamily="34" charset="-79"/>
            </a:endParaRPr>
          </a:p>
        </p:txBody>
      </p:sp>
      <p:pic>
        <p:nvPicPr>
          <p:cNvPr id="12290" name="Picture 2"/>
          <p:cNvPicPr>
            <a:picLocks noChangeAspect="1" noChangeArrowheads="1"/>
          </p:cNvPicPr>
          <p:nvPr/>
        </p:nvPicPr>
        <p:blipFill>
          <a:blip r:embed="rId4" cstate="print"/>
          <a:srcRect/>
          <a:stretch>
            <a:fillRect/>
          </a:stretch>
        </p:blipFill>
        <p:spPr bwMode="auto">
          <a:xfrm>
            <a:off x="1331640" y="2636912"/>
            <a:ext cx="3513721" cy="2895401"/>
          </a:xfrm>
          <a:prstGeom prst="rect">
            <a:avLst/>
          </a:prstGeom>
          <a:noFill/>
          <a:ln w="9525">
            <a:noFill/>
            <a:miter lim="800000"/>
            <a:headEnd/>
            <a:tailEnd/>
          </a:ln>
        </p:spPr>
      </p:pic>
      <p:pic>
        <p:nvPicPr>
          <p:cNvPr id="12291" name="Picture 3"/>
          <p:cNvPicPr>
            <a:picLocks noChangeAspect="1" noChangeArrowheads="1"/>
          </p:cNvPicPr>
          <p:nvPr/>
        </p:nvPicPr>
        <p:blipFill>
          <a:blip r:embed="rId5" cstate="print"/>
          <a:srcRect/>
          <a:stretch>
            <a:fillRect/>
          </a:stretch>
        </p:blipFill>
        <p:spPr bwMode="auto">
          <a:xfrm>
            <a:off x="5076056" y="2276872"/>
            <a:ext cx="2981325" cy="3924300"/>
          </a:xfrm>
          <a:prstGeom prst="rect">
            <a:avLst/>
          </a:prstGeom>
          <a:noFill/>
          <a:ln w="9525">
            <a:noFill/>
            <a:miter lim="800000"/>
            <a:headEnd/>
            <a:tailEnd/>
          </a:ln>
        </p:spPr>
      </p:pic>
      <p:sp>
        <p:nvSpPr>
          <p:cNvPr id="10" name="מלבן 9"/>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36 –	      – הקמת חברת הקוסמטיקה</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7164288" y="332656"/>
            <a:ext cx="556576" cy="371673"/>
          </a:xfrm>
          <a:prstGeom prst="rect">
            <a:avLst/>
          </a:prstGeom>
          <a:noFill/>
          <a:ln w="9525">
            <a:noFill/>
            <a:miter lim="800000"/>
            <a:headEnd/>
            <a:tailEnd/>
          </a:ln>
        </p:spPr>
      </p:pic>
      <p:sp>
        <p:nvSpPr>
          <p:cNvPr id="9" name="מלבן 8"/>
          <p:cNvSpPr/>
          <p:nvPr/>
        </p:nvSpPr>
        <p:spPr>
          <a:xfrm>
            <a:off x="683568" y="1268760"/>
            <a:ext cx="7812360" cy="707886"/>
          </a:xfrm>
          <a:prstGeom prst="rect">
            <a:avLst/>
          </a:prstGeom>
        </p:spPr>
        <p:txBody>
          <a:bodyPr wrap="square">
            <a:spAutoFit/>
          </a:bodyPr>
          <a:lstStyle/>
          <a:p>
            <a:pPr algn="ctr"/>
            <a:r>
              <a:rPr lang="he-IL" sz="2000" dirty="0" smtClean="0">
                <a:latin typeface="FrankRuehl" pitchFamily="34" charset="-79"/>
                <a:cs typeface="FrankRuehl" pitchFamily="34" charset="-79"/>
              </a:rPr>
              <a:t>בגיל 36 הקמתי את חברת הקוסמטיקה שלי, שהפכה להיות הצלחה אדירה, והמוצרים נמכרו בכל רשתות השיווק הגדולות במדינה. </a:t>
            </a:r>
            <a:endParaRPr lang="he-IL" sz="2000" i="1" dirty="0" smtClean="0">
              <a:latin typeface="FrankRuehl" pitchFamily="34" charset="-79"/>
              <a:cs typeface="FrankRuehl" pitchFamily="34" charset="-79"/>
            </a:endParaRPr>
          </a:p>
        </p:txBody>
      </p:sp>
      <p:sp>
        <p:nvSpPr>
          <p:cNvPr id="7" name="מלבן 6"/>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340" name="Picture 4" descr="×ª××¦××ª ×ª××× × ×¢×××¨ ×¤× ×× × ×¨××× ×××× ×§××¡××××§×"/>
          <p:cNvPicPr>
            <a:picLocks noChangeAspect="1" noChangeArrowheads="1"/>
          </p:cNvPicPr>
          <p:nvPr/>
        </p:nvPicPr>
        <p:blipFill>
          <a:blip r:embed="rId4" cstate="print"/>
          <a:srcRect/>
          <a:stretch>
            <a:fillRect/>
          </a:stretch>
        </p:blipFill>
        <p:spPr bwMode="auto">
          <a:xfrm>
            <a:off x="2843808" y="2060847"/>
            <a:ext cx="2721444" cy="1672693"/>
          </a:xfrm>
          <a:prstGeom prst="rect">
            <a:avLst/>
          </a:prstGeom>
          <a:noFill/>
        </p:spPr>
      </p:pic>
      <p:pic>
        <p:nvPicPr>
          <p:cNvPr id="14344" name="Picture 8" descr="×ª××¦××ª ×ª××× × ×¢×××¨ ×¤× ×× × ×¨××× ×××× ×§××¡××××§×"/>
          <p:cNvPicPr>
            <a:picLocks noChangeAspect="1" noChangeArrowheads="1"/>
          </p:cNvPicPr>
          <p:nvPr/>
        </p:nvPicPr>
        <p:blipFill>
          <a:blip r:embed="rId5" cstate="print"/>
          <a:srcRect/>
          <a:stretch>
            <a:fillRect/>
          </a:stretch>
        </p:blipFill>
        <p:spPr bwMode="auto">
          <a:xfrm>
            <a:off x="2843808" y="4797152"/>
            <a:ext cx="2850848" cy="1752229"/>
          </a:xfrm>
          <a:prstGeom prst="rect">
            <a:avLst/>
          </a:prstGeom>
          <a:noFill/>
        </p:spPr>
      </p:pic>
      <p:pic>
        <p:nvPicPr>
          <p:cNvPr id="14341" name="Picture 5" descr="C:\Users\Mazkira\AppData\Local\Microsoft\Windows\Temporary Internet Files\Content.Outlook\DCK8T0FC\New Doc 2019-02-22 14 31 42_7.jpg"/>
          <p:cNvPicPr>
            <a:picLocks noChangeAspect="1" noChangeArrowheads="1"/>
          </p:cNvPicPr>
          <p:nvPr/>
        </p:nvPicPr>
        <p:blipFill>
          <a:blip r:embed="rId6" cstate="print"/>
          <a:srcRect/>
          <a:stretch>
            <a:fillRect/>
          </a:stretch>
        </p:blipFill>
        <p:spPr bwMode="auto">
          <a:xfrm>
            <a:off x="5436096" y="2348880"/>
            <a:ext cx="3166295" cy="4104456"/>
          </a:xfrm>
          <a:prstGeom prst="rect">
            <a:avLst/>
          </a:prstGeom>
          <a:noFill/>
        </p:spPr>
      </p:pic>
      <p:pic>
        <p:nvPicPr>
          <p:cNvPr id="14348" name="Picture 12" descr="×ª××× × ×§×©××¨×"/>
          <p:cNvPicPr>
            <a:picLocks noChangeAspect="1" noChangeArrowheads="1"/>
          </p:cNvPicPr>
          <p:nvPr/>
        </p:nvPicPr>
        <p:blipFill>
          <a:blip r:embed="rId7" cstate="print"/>
          <a:srcRect/>
          <a:stretch>
            <a:fillRect/>
          </a:stretch>
        </p:blipFill>
        <p:spPr bwMode="auto">
          <a:xfrm>
            <a:off x="827584" y="2204864"/>
            <a:ext cx="2265068" cy="1392189"/>
          </a:xfrm>
          <a:prstGeom prst="rect">
            <a:avLst/>
          </a:prstGeom>
          <a:noFill/>
        </p:spPr>
      </p:pic>
      <p:pic>
        <p:nvPicPr>
          <p:cNvPr id="14353" name="Picture 17"/>
          <p:cNvPicPr>
            <a:picLocks noChangeAspect="1" noChangeArrowheads="1"/>
          </p:cNvPicPr>
          <p:nvPr/>
        </p:nvPicPr>
        <p:blipFill>
          <a:blip r:embed="rId8" cstate="print"/>
          <a:srcRect/>
          <a:stretch>
            <a:fillRect/>
          </a:stretch>
        </p:blipFill>
        <p:spPr bwMode="auto">
          <a:xfrm>
            <a:off x="1619672" y="3573017"/>
            <a:ext cx="2736304" cy="1400344"/>
          </a:xfrm>
          <a:prstGeom prst="rect">
            <a:avLst/>
          </a:prstGeom>
          <a:noFill/>
          <a:ln w="9525">
            <a:noFill/>
            <a:miter lim="800000"/>
            <a:headEnd/>
            <a:tailEnd/>
          </a:ln>
        </p:spPr>
      </p:pic>
      <p:pic>
        <p:nvPicPr>
          <p:cNvPr id="14354" name="Picture 18"/>
          <p:cNvPicPr>
            <a:picLocks noChangeAspect="1" noChangeArrowheads="1"/>
          </p:cNvPicPr>
          <p:nvPr/>
        </p:nvPicPr>
        <p:blipFill>
          <a:blip r:embed="rId9" cstate="print"/>
          <a:srcRect/>
          <a:stretch>
            <a:fillRect/>
          </a:stretch>
        </p:blipFill>
        <p:spPr bwMode="auto">
          <a:xfrm>
            <a:off x="1115616" y="5013176"/>
            <a:ext cx="1872208" cy="1523266"/>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37 –	      – חתונה</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7164288" y="332656"/>
            <a:ext cx="556576" cy="371673"/>
          </a:xfrm>
          <a:prstGeom prst="rect">
            <a:avLst/>
          </a:prstGeom>
          <a:noFill/>
          <a:ln w="9525">
            <a:noFill/>
            <a:miter lim="800000"/>
            <a:headEnd/>
            <a:tailEnd/>
          </a:ln>
        </p:spPr>
      </p:pic>
      <p:sp>
        <p:nvSpPr>
          <p:cNvPr id="9" name="מלבן 8"/>
          <p:cNvSpPr/>
          <p:nvPr/>
        </p:nvSpPr>
        <p:spPr>
          <a:xfrm>
            <a:off x="683568" y="1268760"/>
            <a:ext cx="7812360" cy="646331"/>
          </a:xfrm>
          <a:prstGeom prst="rect">
            <a:avLst/>
          </a:prstGeom>
        </p:spPr>
        <p:txBody>
          <a:bodyPr wrap="square">
            <a:spAutoFit/>
          </a:bodyPr>
          <a:lstStyle/>
          <a:p>
            <a:pPr algn="ctr"/>
            <a:r>
              <a:rPr lang="he-IL" dirty="0" smtClean="0">
                <a:latin typeface="FrankRuehl" pitchFamily="34" charset="-79"/>
                <a:cs typeface="FrankRuehl" pitchFamily="34" charset="-79"/>
              </a:rPr>
              <a:t>בגיל 37 התחתנתי פעם הראשונה, עם גבר שצעיר ממני ב-12 שנה. אימצנו 2 ילדים והייתי השראה - גם כאשת עסקים וגם בזכות העובדה שאימצתי ילדים. </a:t>
            </a:r>
            <a:endParaRPr lang="he-IL" i="1" dirty="0" smtClean="0">
              <a:latin typeface="FrankRuehl" pitchFamily="34" charset="-79"/>
              <a:cs typeface="FrankRuehl" pitchFamily="34" charset="-79"/>
            </a:endParaRPr>
          </a:p>
        </p:txBody>
      </p:sp>
      <p:pic>
        <p:nvPicPr>
          <p:cNvPr id="7" name="Picture 4"/>
          <p:cNvPicPr>
            <a:picLocks noChangeAspect="1" noChangeArrowheads="1"/>
          </p:cNvPicPr>
          <p:nvPr/>
        </p:nvPicPr>
        <p:blipFill>
          <a:blip r:embed="rId4" cstate="print"/>
          <a:srcRect/>
          <a:stretch>
            <a:fillRect/>
          </a:stretch>
        </p:blipFill>
        <p:spPr bwMode="auto">
          <a:xfrm>
            <a:off x="3491880" y="2060848"/>
            <a:ext cx="3072822" cy="4459670"/>
          </a:xfrm>
          <a:prstGeom prst="rect">
            <a:avLst/>
          </a:prstGeom>
          <a:ln>
            <a:noFill/>
          </a:ln>
          <a:effectLst>
            <a:outerShdw blurRad="292100" dist="139700" dir="2700000" algn="tl" rotWithShape="0">
              <a:srgbClr val="333333">
                <a:alpha val="65000"/>
              </a:srgbClr>
            </a:outerShdw>
          </a:effectLst>
        </p:spPr>
      </p:pic>
      <p:pic>
        <p:nvPicPr>
          <p:cNvPr id="13314" name="Picture 2"/>
          <p:cNvPicPr>
            <a:picLocks noChangeAspect="1" noChangeArrowheads="1"/>
          </p:cNvPicPr>
          <p:nvPr/>
        </p:nvPicPr>
        <p:blipFill>
          <a:blip r:embed="rId5" cstate="print"/>
          <a:srcRect/>
          <a:stretch>
            <a:fillRect/>
          </a:stretch>
        </p:blipFill>
        <p:spPr bwMode="auto">
          <a:xfrm>
            <a:off x="323528" y="4077072"/>
            <a:ext cx="2927292" cy="2159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מלבן 9"/>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8433" name="Picture 1"/>
          <p:cNvPicPr>
            <a:picLocks noChangeAspect="1" noChangeArrowheads="1"/>
          </p:cNvPicPr>
          <p:nvPr/>
        </p:nvPicPr>
        <p:blipFill>
          <a:blip r:embed="rId6" cstate="print"/>
          <a:srcRect/>
          <a:stretch>
            <a:fillRect/>
          </a:stretch>
        </p:blipFill>
        <p:spPr bwMode="auto">
          <a:xfrm>
            <a:off x="467544" y="2060848"/>
            <a:ext cx="2829799" cy="18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2" name="Picture 2" descr="C:\Users\Mazkira\AppData\Local\Microsoft\Windows\Temporary Internet Files\Content.Outlook\DCK8T0FC\New Doc 2019-02-24 12 45 11_6.jpg"/>
          <p:cNvPicPr>
            <a:picLocks noChangeAspect="1" noChangeArrowheads="1"/>
          </p:cNvPicPr>
          <p:nvPr/>
        </p:nvPicPr>
        <p:blipFill>
          <a:blip r:embed="rId7" cstate="print"/>
          <a:srcRect/>
          <a:stretch>
            <a:fillRect/>
          </a:stretch>
        </p:blipFill>
        <p:spPr bwMode="auto">
          <a:xfrm>
            <a:off x="6660232" y="2132856"/>
            <a:ext cx="2123728" cy="1493659"/>
          </a:xfrm>
          <a:prstGeom prst="rect">
            <a:avLst/>
          </a:prstGeom>
          <a:noFill/>
        </p:spPr>
      </p:pic>
      <p:pic>
        <p:nvPicPr>
          <p:cNvPr id="5123" name="Picture 3" descr="C:\Users\Mazkira\AppData\Local\Microsoft\Windows\Temporary Internet Files\Content.Outlook\DCK8T0FC\New Doc 2019-02-24 12 45 11_7.jpg"/>
          <p:cNvPicPr>
            <a:picLocks noChangeAspect="1" noChangeArrowheads="1"/>
          </p:cNvPicPr>
          <p:nvPr/>
        </p:nvPicPr>
        <p:blipFill>
          <a:blip r:embed="rId8" cstate="print"/>
          <a:srcRect/>
          <a:stretch>
            <a:fillRect/>
          </a:stretch>
        </p:blipFill>
        <p:spPr bwMode="auto">
          <a:xfrm>
            <a:off x="6876256" y="3789040"/>
            <a:ext cx="1579877" cy="270892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  מגיל 16 עד גיל </a:t>
            </a:r>
            <a:r>
              <a:rPr lang="he-IL" sz="2000" b="1" dirty="0" err="1" smtClean="0">
                <a:latin typeface="Guttman Adii" pitchFamily="2" charset="-79"/>
                <a:cs typeface="Guttman Adii" pitchFamily="2" charset="-79"/>
              </a:rPr>
              <a:t>19</a:t>
            </a:r>
            <a:r>
              <a:rPr lang="he-IL" sz="2000" b="1" dirty="0" smtClean="0">
                <a:latin typeface="Guttman Adii" pitchFamily="2" charset="-79"/>
                <a:cs typeface="Guttman Adii" pitchFamily="2" charset="-79"/>
              </a:rPr>
              <a:t>–       – הפריצה הגדולה</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13690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395536" y="404664"/>
            <a:ext cx="817265" cy="231041"/>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5796136" y="332656"/>
            <a:ext cx="657994" cy="404504"/>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srcRect/>
          <a:stretch>
            <a:fillRect/>
          </a:stretch>
        </p:blipFill>
        <p:spPr bwMode="auto">
          <a:xfrm>
            <a:off x="7236296" y="3645024"/>
            <a:ext cx="1606188" cy="2579127"/>
          </a:xfrm>
          <a:prstGeom prst="rect">
            <a:avLst/>
          </a:prstGeom>
          <a:ln>
            <a:noFill/>
          </a:ln>
          <a:effectLst>
            <a:softEdge rad="112500"/>
          </a:effectLst>
        </p:spPr>
      </p:pic>
      <p:sp>
        <p:nvSpPr>
          <p:cNvPr id="17" name="מציין מיקום תוכן 10"/>
          <p:cNvSpPr txBox="1">
            <a:spLocks/>
          </p:cNvSpPr>
          <p:nvPr/>
        </p:nvSpPr>
        <p:spPr>
          <a:xfrm>
            <a:off x="4211960" y="1196752"/>
            <a:ext cx="4474840" cy="2376264"/>
          </a:xfrm>
          <a:prstGeom prst="rect">
            <a:avLst/>
          </a:prstGeom>
        </p:spPr>
        <p:txBody>
          <a:bodyPr vert="horz" lIns="91440" tIns="45720" rIns="91440" bIns="45720" rtlCol="1">
            <a:normAutofit/>
          </a:bodyPr>
          <a:lstStyle/>
          <a:p>
            <a:pPr lvl="0" indent="-342900">
              <a:spcBef>
                <a:spcPct val="20000"/>
              </a:spcBef>
              <a:defRPr/>
            </a:pPr>
            <a:r>
              <a:rPr kumimoji="0" lang="he-IL" sz="2000" i="0" u="none" strike="noStrike" kern="1200" cap="none" spc="0" normalizeH="0" baseline="0" noProof="0" dirty="0" smtClean="0">
                <a:ln>
                  <a:noFill/>
                </a:ln>
                <a:solidFill>
                  <a:schemeClr val="tx1"/>
                </a:solidFill>
                <a:effectLst/>
                <a:uLnTx/>
                <a:uFillTx/>
                <a:latin typeface="FrankRuehl" pitchFamily="34" charset="-79"/>
                <a:cs typeface="FrankRuehl" pitchFamily="34" charset="-79"/>
              </a:rPr>
              <a:t>בגיל 16 התחלתי לעבוד בחדר הדואר של בנק לאומי.</a:t>
            </a:r>
            <a:r>
              <a:rPr kumimoji="0" lang="he-IL" sz="2000" i="0" u="none" strike="noStrike" kern="1200" cap="none" spc="0" normalizeH="0" noProof="0" dirty="0" smtClean="0">
                <a:ln>
                  <a:noFill/>
                </a:ln>
                <a:solidFill>
                  <a:schemeClr val="tx1"/>
                </a:solidFill>
                <a:effectLst/>
                <a:uLnTx/>
                <a:uFillTx/>
                <a:latin typeface="FrankRuehl" pitchFamily="34" charset="-79"/>
                <a:cs typeface="FrankRuehl" pitchFamily="34" charset="-79"/>
              </a:rPr>
              <a:t> גדלתי להיות נערה </a:t>
            </a:r>
            <a:r>
              <a:rPr kumimoji="0" lang="he-IL" sz="2000" i="0" u="none" strike="noStrike" kern="1200" cap="none" spc="0" normalizeH="0" noProof="0" dirty="0" err="1" smtClean="0">
                <a:ln>
                  <a:noFill/>
                </a:ln>
                <a:solidFill>
                  <a:schemeClr val="tx1"/>
                </a:solidFill>
                <a:effectLst/>
                <a:uLnTx/>
                <a:uFillTx/>
                <a:latin typeface="FrankRuehl" pitchFamily="34" charset="-79"/>
                <a:cs typeface="FrankRuehl" pitchFamily="34" charset="-79"/>
              </a:rPr>
              <a:t>יפייפיה</a:t>
            </a:r>
            <a:r>
              <a:rPr kumimoji="0" lang="he-IL" sz="2000" i="0" u="none" strike="noStrike" kern="1200" cap="none" spc="0" normalizeH="0" noProof="0" dirty="0" smtClean="0">
                <a:ln>
                  <a:noFill/>
                </a:ln>
                <a:solidFill>
                  <a:schemeClr val="tx1"/>
                </a:solidFill>
                <a:effectLst/>
                <a:uLnTx/>
                <a:uFillTx/>
                <a:latin typeface="FrankRuehl" pitchFamily="34" charset="-79"/>
                <a:cs typeface="FrankRuehl" pitchFamily="34" charset="-79"/>
              </a:rPr>
              <a:t>. איש אחד רץ אחריי ברחוב וביקש שאשתתף בתחרות יופי "מיס אלגנס". השתתפתי בתחרות ומשם התחילו הצעות רבות לדגמן. בגיל 17 הפכתי מהר מאוד לדוגמנית וסלבריטאית הכי מפורסמת במדינה, </a:t>
            </a:r>
            <a:r>
              <a:rPr lang="he-IL" sz="2000" dirty="0" smtClean="0">
                <a:latin typeface="FrankRuehl" pitchFamily="34" charset="-79"/>
                <a:cs typeface="FrankRuehl" pitchFamily="34" charset="-79"/>
              </a:rPr>
              <a:t>קישטתי כל פוסטר וקמפיין של כל חברה שהייתה באותה תקופה. </a:t>
            </a:r>
            <a:endParaRPr kumimoji="0" lang="he-IL" sz="2000" i="0" u="none" strike="noStrike" kern="1200" cap="none" spc="0" normalizeH="0" baseline="0" noProof="0" dirty="0" smtClean="0">
              <a:ln>
                <a:noFill/>
              </a:ln>
              <a:solidFill>
                <a:schemeClr val="tx1"/>
              </a:solidFill>
              <a:effectLst/>
              <a:uLnTx/>
              <a:uFillTx/>
              <a:latin typeface="FrankRuehl" pitchFamily="34" charset="-79"/>
              <a:cs typeface="FrankRuehl" pitchFamily="34" charset="-79"/>
            </a:endParaRPr>
          </a:p>
          <a:p>
            <a:pPr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endParaRPr kumimoji="0" lang="he-IL" sz="1800" i="0" u="none" strike="noStrike" kern="1200" cap="none" spc="0" normalizeH="0" baseline="0" noProof="0" dirty="0" smtClean="0">
              <a:ln>
                <a:noFill/>
              </a:ln>
              <a:solidFill>
                <a:schemeClr val="tx1"/>
              </a:solidFill>
              <a:effectLst/>
              <a:uLnTx/>
              <a:uFillTx/>
              <a:latin typeface="+mn-lt"/>
              <a:ea typeface="+mn-ea"/>
              <a:cs typeface="+mn-cs"/>
            </a:endParaRPr>
          </a:p>
          <a:p>
            <a:pPr marR="0" lvl="0" indent="-342900" algn="r" defTabSz="914400" rtl="1" eaLnBrk="1" fontAlgn="auto" latinLnBrk="0" hangingPunct="1">
              <a:lnSpc>
                <a:spcPct val="100000"/>
              </a:lnSpc>
              <a:spcBef>
                <a:spcPct val="20000"/>
              </a:spcBef>
              <a:spcAft>
                <a:spcPts val="0"/>
              </a:spcAft>
              <a:buClrTx/>
              <a:buSzTx/>
              <a:tabLst/>
              <a:defRPr/>
            </a:pPr>
            <a:endParaRPr kumimoji="0" lang="he-IL" sz="1800" i="0" u="none" strike="noStrike" kern="1200" cap="none" spc="0" normalizeH="0" baseline="0" noProof="0" dirty="0" smtClean="0">
              <a:ln>
                <a:noFill/>
              </a:ln>
              <a:solidFill>
                <a:schemeClr val="tx1"/>
              </a:solidFill>
              <a:effectLst/>
              <a:uLnTx/>
              <a:uFillTx/>
              <a:latin typeface="+mn-lt"/>
              <a:ea typeface="+mn-ea"/>
              <a:cs typeface="+mn-cs"/>
            </a:endParaRPr>
          </a:p>
          <a:p>
            <a:pPr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180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6" name="Picture 2" descr="C:\Users\Mazkira\Pictures\סריקות\New Doc 2019-02-20 13.49.46_1.jpg"/>
          <p:cNvPicPr>
            <a:picLocks noChangeAspect="1" noChangeArrowheads="1"/>
          </p:cNvPicPr>
          <p:nvPr/>
        </p:nvPicPr>
        <p:blipFill>
          <a:blip r:embed="rId5" cstate="print"/>
          <a:srcRect/>
          <a:stretch>
            <a:fillRect/>
          </a:stretch>
        </p:blipFill>
        <p:spPr bwMode="auto">
          <a:xfrm>
            <a:off x="251520" y="1196751"/>
            <a:ext cx="3888432" cy="5141811"/>
          </a:xfrm>
          <a:prstGeom prst="rect">
            <a:avLst/>
          </a:prstGeom>
          <a:ln>
            <a:noFill/>
          </a:ln>
          <a:effectLst>
            <a:softEdge rad="112500"/>
          </a:effectLst>
        </p:spPr>
      </p:pic>
      <p:pic>
        <p:nvPicPr>
          <p:cNvPr id="1027" name="Picture 3" descr="C:\Users\Mazkira\Pictures\סריקות\New Doc 2019-02-20 13.49.46_3.jpg"/>
          <p:cNvPicPr>
            <a:picLocks noChangeAspect="1" noChangeArrowheads="1"/>
          </p:cNvPicPr>
          <p:nvPr/>
        </p:nvPicPr>
        <p:blipFill>
          <a:blip r:embed="rId6" cstate="print"/>
          <a:srcRect/>
          <a:stretch>
            <a:fillRect/>
          </a:stretch>
        </p:blipFill>
        <p:spPr bwMode="auto">
          <a:xfrm>
            <a:off x="4139952" y="3573016"/>
            <a:ext cx="3043038" cy="2780928"/>
          </a:xfrm>
          <a:prstGeom prst="rect">
            <a:avLst/>
          </a:prstGeom>
          <a:ln>
            <a:noFill/>
          </a:ln>
          <a:effectLst>
            <a:softEdge rad="112500"/>
          </a:effectLst>
        </p:spPr>
      </p:pic>
      <p:sp>
        <p:nvSpPr>
          <p:cNvPr id="16" name="מלבן 15"/>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40 –	      – פרס נעמ"ת מראש הממשלה יצחק רבין ז"ל</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7164288" y="332656"/>
            <a:ext cx="556576" cy="371673"/>
          </a:xfrm>
          <a:prstGeom prst="rect">
            <a:avLst/>
          </a:prstGeom>
          <a:noFill/>
          <a:ln w="9525">
            <a:noFill/>
            <a:miter lim="800000"/>
            <a:headEnd/>
            <a:tailEnd/>
          </a:ln>
        </p:spPr>
      </p:pic>
      <p:sp>
        <p:nvSpPr>
          <p:cNvPr id="10" name="מלבן 9"/>
          <p:cNvSpPr/>
          <p:nvPr/>
        </p:nvSpPr>
        <p:spPr>
          <a:xfrm>
            <a:off x="683568" y="1268760"/>
            <a:ext cx="7812360" cy="707886"/>
          </a:xfrm>
          <a:prstGeom prst="rect">
            <a:avLst/>
          </a:prstGeom>
        </p:spPr>
        <p:txBody>
          <a:bodyPr wrap="square">
            <a:spAutoFit/>
          </a:bodyPr>
          <a:lstStyle/>
          <a:p>
            <a:pPr algn="just"/>
            <a:r>
              <a:rPr lang="he-IL" sz="2000" dirty="0" smtClean="0">
                <a:latin typeface="FrankRuehl" pitchFamily="34" charset="-79"/>
                <a:cs typeface="FrankRuehl" pitchFamily="34" charset="-79"/>
              </a:rPr>
              <a:t>ב-1994 ראש הממשלה דאז יצחק רבין ז"ל העניק לי את </a:t>
            </a:r>
            <a:r>
              <a:rPr lang="he-IL" sz="2000" b="1" dirty="0" smtClean="0">
                <a:solidFill>
                  <a:srgbClr val="C00000"/>
                </a:solidFill>
                <a:latin typeface="FrankRuehl" pitchFamily="34" charset="-79"/>
                <a:cs typeface="FrankRuehl" pitchFamily="34" charset="-79"/>
              </a:rPr>
              <a:t>פרס נעמ"ת </a:t>
            </a:r>
            <a:r>
              <a:rPr lang="he-IL" sz="2000" b="1" i="1" dirty="0" smtClean="0">
                <a:latin typeface="FrankRuehl" pitchFamily="34" charset="-79"/>
                <a:cs typeface="FrankRuehl" pitchFamily="34" charset="-79"/>
              </a:rPr>
              <a:t>לאשת עסקים שעשתה היסטוריה בתחום עולם העסקים</a:t>
            </a:r>
            <a:r>
              <a:rPr lang="he-IL" sz="2000" dirty="0" smtClean="0">
                <a:latin typeface="FrankRuehl" pitchFamily="34" charset="-79"/>
                <a:cs typeface="FrankRuehl" pitchFamily="34" charset="-79"/>
              </a:rPr>
              <a:t>, </a:t>
            </a:r>
            <a:r>
              <a:rPr lang="he-IL" sz="2000" dirty="0" err="1" smtClean="0">
                <a:latin typeface="FrankRuehl" pitchFamily="34" charset="-79"/>
                <a:cs typeface="FrankRuehl" pitchFamily="34" charset="-79"/>
              </a:rPr>
              <a:t>וה"</a:t>
            </a:r>
            <a:r>
              <a:rPr lang="he-IL" sz="2000" b="1" dirty="0" err="1" smtClean="0">
                <a:solidFill>
                  <a:srgbClr val="C00000"/>
                </a:solidFill>
                <a:latin typeface="FrankRuehl" pitchFamily="34" charset="-79"/>
                <a:cs typeface="FrankRuehl" pitchFamily="34" charset="-79"/>
              </a:rPr>
              <a:t>וול</a:t>
            </a:r>
            <a:r>
              <a:rPr lang="he-IL" sz="2000" b="1" dirty="0" smtClean="0">
                <a:solidFill>
                  <a:srgbClr val="C00000"/>
                </a:solidFill>
                <a:latin typeface="FrankRuehl" pitchFamily="34" charset="-79"/>
                <a:cs typeface="FrankRuehl" pitchFamily="34" charset="-79"/>
              </a:rPr>
              <a:t> </a:t>
            </a:r>
            <a:r>
              <a:rPr lang="he-IL" sz="2000" b="1" dirty="0" err="1" smtClean="0">
                <a:solidFill>
                  <a:srgbClr val="C00000"/>
                </a:solidFill>
                <a:latin typeface="FrankRuehl" pitchFamily="34" charset="-79"/>
                <a:cs typeface="FrankRuehl" pitchFamily="34" charset="-79"/>
              </a:rPr>
              <a:t>סטריט</a:t>
            </a:r>
            <a:r>
              <a:rPr lang="he-IL" sz="2000" b="1" dirty="0" smtClean="0">
                <a:solidFill>
                  <a:srgbClr val="C00000"/>
                </a:solidFill>
                <a:latin typeface="FrankRuehl" pitchFamily="34" charset="-79"/>
                <a:cs typeface="FrankRuehl" pitchFamily="34" charset="-79"/>
              </a:rPr>
              <a:t> </a:t>
            </a:r>
            <a:r>
              <a:rPr lang="he-IL" sz="2000" b="1" dirty="0" err="1" smtClean="0">
                <a:solidFill>
                  <a:srgbClr val="C00000"/>
                </a:solidFill>
                <a:latin typeface="FrankRuehl" pitchFamily="34" charset="-79"/>
                <a:cs typeface="FrankRuehl" pitchFamily="34" charset="-79"/>
              </a:rPr>
              <a:t>ג'ורנל</a:t>
            </a:r>
            <a:r>
              <a:rPr lang="he-IL" sz="2000" b="1" dirty="0" smtClean="0">
                <a:solidFill>
                  <a:srgbClr val="C00000"/>
                </a:solidFill>
                <a:latin typeface="FrankRuehl" pitchFamily="34" charset="-79"/>
                <a:cs typeface="FrankRuehl" pitchFamily="34" charset="-79"/>
              </a:rPr>
              <a:t> העולמי</a:t>
            </a:r>
            <a:r>
              <a:rPr lang="he-IL" sz="2000" dirty="0" smtClean="0">
                <a:latin typeface="FrankRuehl" pitchFamily="34" charset="-79"/>
                <a:cs typeface="FrankRuehl" pitchFamily="34" charset="-79"/>
              </a:rPr>
              <a:t>" כתב עלי כתבה גדולה. </a:t>
            </a:r>
          </a:p>
        </p:txBody>
      </p:sp>
      <p:pic>
        <p:nvPicPr>
          <p:cNvPr id="14338" name="Picture 2" descr="C:\Users\Mazkira\Pictures\סריקות\תיקיה חדשה\New Doc 2019-02-12 13.20.03_37.jpg"/>
          <p:cNvPicPr>
            <a:picLocks noChangeAspect="1" noChangeArrowheads="1"/>
          </p:cNvPicPr>
          <p:nvPr/>
        </p:nvPicPr>
        <p:blipFill>
          <a:blip r:embed="rId4" cstate="print"/>
          <a:srcRect/>
          <a:stretch>
            <a:fillRect/>
          </a:stretch>
        </p:blipFill>
        <p:spPr bwMode="auto">
          <a:xfrm>
            <a:off x="5724128" y="2348880"/>
            <a:ext cx="3000588" cy="4005785"/>
          </a:xfrm>
          <a:prstGeom prst="rect">
            <a:avLst/>
          </a:prstGeom>
          <a:noFill/>
        </p:spPr>
      </p:pic>
      <p:sp>
        <p:nvSpPr>
          <p:cNvPr id="9" name="מלבן 8"/>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26" name="Picture 2" descr="C:\Users\Mazkira\AppData\Local\Microsoft\Windows\Temporary Internet Files\Content.Outlook\DCK8T0FC\New Doc 2019-02-22 14 31 42_8 (2).jpg"/>
          <p:cNvPicPr>
            <a:picLocks noChangeAspect="1" noChangeArrowheads="1"/>
          </p:cNvPicPr>
          <p:nvPr/>
        </p:nvPicPr>
        <p:blipFill>
          <a:blip r:embed="rId5" cstate="print"/>
          <a:srcRect/>
          <a:stretch>
            <a:fillRect/>
          </a:stretch>
        </p:blipFill>
        <p:spPr bwMode="auto">
          <a:xfrm>
            <a:off x="329558" y="2492896"/>
            <a:ext cx="5249844" cy="36004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40 עד היום –	      – האישה המצליחה </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6300192" y="332656"/>
            <a:ext cx="556576" cy="371673"/>
          </a:xfrm>
          <a:prstGeom prst="rect">
            <a:avLst/>
          </a:prstGeom>
          <a:noFill/>
          <a:ln w="9525">
            <a:noFill/>
            <a:miter lim="800000"/>
            <a:headEnd/>
            <a:tailEnd/>
          </a:ln>
        </p:spPr>
      </p:pic>
      <p:sp>
        <p:nvSpPr>
          <p:cNvPr id="10" name="מלבן 9"/>
          <p:cNvSpPr/>
          <p:nvPr/>
        </p:nvSpPr>
        <p:spPr>
          <a:xfrm>
            <a:off x="683568" y="1124744"/>
            <a:ext cx="7812360" cy="1015663"/>
          </a:xfrm>
          <a:prstGeom prst="rect">
            <a:avLst/>
          </a:prstGeom>
        </p:spPr>
        <p:txBody>
          <a:bodyPr wrap="square">
            <a:spAutoFit/>
          </a:bodyPr>
          <a:lstStyle/>
          <a:p>
            <a:pPr algn="ctr"/>
            <a:r>
              <a:rPr lang="he-IL" sz="2000" dirty="0" smtClean="0">
                <a:latin typeface="FrankRuehl" pitchFamily="34" charset="-79"/>
                <a:cs typeface="FrankRuehl" pitchFamily="34" charset="-79"/>
              </a:rPr>
              <a:t>ב-1998 אחד העיתונים הגדולים בארץ ערך סקר בו בחרו בי הקוראים</a:t>
            </a:r>
          </a:p>
          <a:p>
            <a:pPr algn="ctr"/>
            <a:r>
              <a:rPr lang="he-IL" sz="2000" dirty="0" smtClean="0">
                <a:latin typeface="FrankRuehl" pitchFamily="34" charset="-79"/>
                <a:cs typeface="FrankRuehl" pitchFamily="34" charset="-79"/>
              </a:rPr>
              <a:t> </a:t>
            </a:r>
            <a:r>
              <a:rPr lang="he-IL" sz="2000" b="1" i="1" dirty="0" smtClean="0">
                <a:solidFill>
                  <a:srgbClr val="C00000"/>
                </a:solidFill>
                <a:latin typeface="FrankRuehl" pitchFamily="34" charset="-79"/>
                <a:cs typeface="FrankRuehl" pitchFamily="34" charset="-79"/>
              </a:rPr>
              <a:t>לאישה המצליחה ביותר בישראל</a:t>
            </a:r>
          </a:p>
          <a:p>
            <a:pPr algn="ctr"/>
            <a:r>
              <a:rPr lang="he-IL" sz="2000" dirty="0" smtClean="0">
                <a:latin typeface="FrankRuehl" pitchFamily="34" charset="-79"/>
                <a:cs typeface="FrankRuehl" pitchFamily="34" charset="-79"/>
              </a:rPr>
              <a:t> ואני לא מפסיקה להופיע על שערים. </a:t>
            </a:r>
            <a:endParaRPr lang="he-IL" sz="2000" b="1" i="1" dirty="0" smtClean="0">
              <a:latin typeface="FrankRuehl" pitchFamily="34" charset="-79"/>
              <a:cs typeface="FrankRuehl" pitchFamily="34" charset="-79"/>
            </a:endParaRPr>
          </a:p>
        </p:txBody>
      </p:sp>
      <p:sp>
        <p:nvSpPr>
          <p:cNvPr id="7" name="מלבן 6"/>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290" name="Picture 2" descr="C:\Users\Mazkira\AppData\Local\Microsoft\Windows\Temporary Internet Files\Content.Outlook\DCK8T0FC\New Doc 2019-02-22 14 31 42_9.jpg"/>
          <p:cNvPicPr>
            <a:picLocks noChangeAspect="1" noChangeArrowheads="1"/>
          </p:cNvPicPr>
          <p:nvPr/>
        </p:nvPicPr>
        <p:blipFill>
          <a:blip r:embed="rId4" cstate="print"/>
          <a:srcRect/>
          <a:stretch>
            <a:fillRect/>
          </a:stretch>
        </p:blipFill>
        <p:spPr bwMode="auto">
          <a:xfrm>
            <a:off x="3275856" y="2276872"/>
            <a:ext cx="2754652" cy="4013784"/>
          </a:xfrm>
          <a:prstGeom prst="rect">
            <a:avLst/>
          </a:prstGeom>
          <a:ln>
            <a:noFill/>
          </a:ln>
          <a:effectLst>
            <a:softEdge rad="112500"/>
          </a:effectLst>
        </p:spPr>
      </p:pic>
      <p:pic>
        <p:nvPicPr>
          <p:cNvPr id="12291" name="Picture 3" descr="C:\Users\Mazkira\AppData\Local\Microsoft\Windows\Temporary Internet Files\Content.Outlook\DCK8T0FC\New Doc 2019-02-22 14 31 42_5.jpg"/>
          <p:cNvPicPr>
            <a:picLocks noChangeAspect="1" noChangeArrowheads="1"/>
          </p:cNvPicPr>
          <p:nvPr/>
        </p:nvPicPr>
        <p:blipFill>
          <a:blip r:embed="rId5" cstate="print"/>
          <a:srcRect/>
          <a:stretch>
            <a:fillRect/>
          </a:stretch>
        </p:blipFill>
        <p:spPr bwMode="auto">
          <a:xfrm>
            <a:off x="6012160" y="2204864"/>
            <a:ext cx="2802595" cy="4043392"/>
          </a:xfrm>
          <a:prstGeom prst="rect">
            <a:avLst/>
          </a:prstGeom>
          <a:ln>
            <a:noFill/>
          </a:ln>
          <a:effectLst>
            <a:outerShdw blurRad="292100" dist="139700" dir="2700000" algn="tl" rotWithShape="0">
              <a:srgbClr val="333333">
                <a:alpha val="65000"/>
              </a:srgbClr>
            </a:outerShdw>
          </a:effectLst>
        </p:spPr>
      </p:pic>
      <p:pic>
        <p:nvPicPr>
          <p:cNvPr id="12292" name="Picture 4" descr="C:\Users\Mazkira\AppData\Local\Microsoft\Windows\Temporary Internet Files\Content.Outlook\DCK8T0FC\New Doc 2019-02-22 14 31 42_6.jpg"/>
          <p:cNvPicPr>
            <a:picLocks noChangeAspect="1" noChangeArrowheads="1"/>
          </p:cNvPicPr>
          <p:nvPr/>
        </p:nvPicPr>
        <p:blipFill>
          <a:blip r:embed="rId6" cstate="print"/>
          <a:srcRect/>
          <a:stretch>
            <a:fillRect/>
          </a:stretch>
        </p:blipFill>
        <p:spPr bwMode="auto">
          <a:xfrm>
            <a:off x="467544" y="2204864"/>
            <a:ext cx="2736304" cy="404823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45 – פרידה מהוריי</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724128" y="332656"/>
            <a:ext cx="556576" cy="371673"/>
          </a:xfrm>
          <a:prstGeom prst="rect">
            <a:avLst/>
          </a:prstGeom>
          <a:noFill/>
          <a:ln w="9525">
            <a:noFill/>
            <a:miter lim="800000"/>
            <a:headEnd/>
            <a:tailEnd/>
          </a:ln>
        </p:spPr>
      </p:pic>
      <p:sp>
        <p:nvSpPr>
          <p:cNvPr id="9" name="מלבן 8"/>
          <p:cNvSpPr/>
          <p:nvPr/>
        </p:nvSpPr>
        <p:spPr>
          <a:xfrm>
            <a:off x="683568" y="1196752"/>
            <a:ext cx="7812360" cy="707886"/>
          </a:xfrm>
          <a:prstGeom prst="rect">
            <a:avLst/>
          </a:prstGeom>
        </p:spPr>
        <p:txBody>
          <a:bodyPr wrap="square">
            <a:spAutoFit/>
          </a:bodyPr>
          <a:lstStyle/>
          <a:p>
            <a:pPr algn="ctr"/>
            <a:r>
              <a:rPr lang="he-IL" sz="2000" dirty="0" smtClean="0">
                <a:latin typeface="FrankRuehl" pitchFamily="34" charset="-79"/>
                <a:cs typeface="FrankRuehl" pitchFamily="34" charset="-79"/>
              </a:rPr>
              <a:t>היו לי 10 שנים </a:t>
            </a:r>
            <a:r>
              <a:rPr lang="he-IL" sz="2000" dirty="0" err="1" smtClean="0">
                <a:latin typeface="FrankRuehl" pitchFamily="34" charset="-79"/>
                <a:cs typeface="FrankRuehl" pitchFamily="34" charset="-79"/>
              </a:rPr>
              <a:t>להנות</a:t>
            </a:r>
            <a:r>
              <a:rPr lang="he-IL" sz="2000" dirty="0" smtClean="0">
                <a:latin typeface="FrankRuehl" pitchFamily="34" charset="-79"/>
                <a:cs typeface="FrankRuehl" pitchFamily="34" charset="-79"/>
              </a:rPr>
              <a:t> מההרגשה מה זה אבא, עד שהוא נפטר ב-2001.</a:t>
            </a:r>
          </a:p>
          <a:p>
            <a:pPr algn="ctr"/>
            <a:r>
              <a:rPr lang="he-IL" sz="2000" dirty="0" smtClean="0">
                <a:latin typeface="FrankRuehl" pitchFamily="34" charset="-79"/>
                <a:cs typeface="FrankRuehl" pitchFamily="34" charset="-79"/>
              </a:rPr>
              <a:t>אמי תקווה </a:t>
            </a:r>
            <a:r>
              <a:rPr lang="he-IL" sz="2000" dirty="0" err="1" smtClean="0">
                <a:latin typeface="FrankRuehl" pitchFamily="34" charset="-79"/>
                <a:cs typeface="FrankRuehl" pitchFamily="34" charset="-79"/>
              </a:rPr>
              <a:t>ג'ורג</a:t>
            </a:r>
            <a:r>
              <a:rPr lang="he-IL" sz="2000" dirty="0" smtClean="0">
                <a:latin typeface="FrankRuehl" pitchFamily="34" charset="-79"/>
                <a:cs typeface="FrankRuehl" pitchFamily="34" charset="-79"/>
              </a:rPr>
              <a:t>' נפטרה ב-1999 ולא הסכימה לפגוש אותו לעולם. </a:t>
            </a:r>
          </a:p>
        </p:txBody>
      </p:sp>
      <p:pic>
        <p:nvPicPr>
          <p:cNvPr id="10243" name="Picture 3"/>
          <p:cNvPicPr>
            <a:picLocks noChangeAspect="1" noChangeArrowheads="1"/>
          </p:cNvPicPr>
          <p:nvPr/>
        </p:nvPicPr>
        <p:blipFill>
          <a:blip r:embed="rId4" cstate="print"/>
          <a:srcRect/>
          <a:stretch>
            <a:fillRect/>
          </a:stretch>
        </p:blipFill>
        <p:spPr bwMode="auto">
          <a:xfrm>
            <a:off x="1331640" y="1988839"/>
            <a:ext cx="3412415" cy="2340523"/>
          </a:xfrm>
          <a:prstGeom prst="rect">
            <a:avLst/>
          </a:prstGeom>
          <a:noFill/>
          <a:ln w="9525">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1835696" y="4365104"/>
            <a:ext cx="2486780" cy="2016224"/>
          </a:xfrm>
          <a:prstGeom prst="rect">
            <a:avLst/>
          </a:prstGeom>
          <a:noFill/>
          <a:ln w="9525">
            <a:noFill/>
            <a:miter lim="800000"/>
            <a:headEnd/>
            <a:tailEnd/>
          </a:ln>
        </p:spPr>
      </p:pic>
      <p:sp>
        <p:nvSpPr>
          <p:cNvPr id="11" name="מלבן 10"/>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4" name="Picture 2" descr="C:\Users\Mazkira\AppData\Local\Microsoft\Windows\Temporary Internet Files\Content.Outlook\DCK8T0FC\New Doc 2019-02-24 12 45 11_4.jpg"/>
          <p:cNvPicPr>
            <a:picLocks noChangeAspect="1" noChangeArrowheads="1"/>
          </p:cNvPicPr>
          <p:nvPr/>
        </p:nvPicPr>
        <p:blipFill>
          <a:blip r:embed="rId6" cstate="print"/>
          <a:srcRect/>
          <a:stretch>
            <a:fillRect/>
          </a:stretch>
        </p:blipFill>
        <p:spPr bwMode="auto">
          <a:xfrm>
            <a:off x="4932040" y="2060848"/>
            <a:ext cx="2890797" cy="4365104"/>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49 –	      – חברת כנסת ישראל </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7164288" y="332656"/>
            <a:ext cx="556576" cy="371673"/>
          </a:xfrm>
          <a:prstGeom prst="rect">
            <a:avLst/>
          </a:prstGeom>
          <a:noFill/>
          <a:ln w="9525">
            <a:noFill/>
            <a:miter lim="800000"/>
            <a:headEnd/>
            <a:tailEnd/>
          </a:ln>
        </p:spPr>
      </p:pic>
      <p:sp>
        <p:nvSpPr>
          <p:cNvPr id="10" name="מלבן 9"/>
          <p:cNvSpPr/>
          <p:nvPr/>
        </p:nvSpPr>
        <p:spPr>
          <a:xfrm>
            <a:off x="755576" y="1124744"/>
            <a:ext cx="7812360" cy="1015663"/>
          </a:xfrm>
          <a:prstGeom prst="rect">
            <a:avLst/>
          </a:prstGeom>
        </p:spPr>
        <p:txBody>
          <a:bodyPr wrap="square">
            <a:spAutoFit/>
          </a:bodyPr>
          <a:lstStyle/>
          <a:p>
            <a:pPr algn="just"/>
            <a:r>
              <a:rPr lang="he-IL" sz="2000" dirty="0" smtClean="0">
                <a:latin typeface="FrankRuehl" pitchFamily="34" charset="-79"/>
                <a:cs typeface="FrankRuehl" pitchFamily="34" charset="-79"/>
              </a:rPr>
              <a:t>ב-1999 הקמתי מפלגה, זכיתי בכמעט 2 מנדטים (היו חסרים לי 3000 קולות כדי להיכנס). ב-2004 ראש הממשלה </a:t>
            </a:r>
            <a:r>
              <a:rPr lang="he-IL" sz="2000" b="1" dirty="0" smtClean="0">
                <a:solidFill>
                  <a:srgbClr val="C00000"/>
                </a:solidFill>
                <a:latin typeface="FrankRuehl" pitchFamily="34" charset="-79"/>
                <a:cs typeface="FrankRuehl" pitchFamily="34" charset="-79"/>
              </a:rPr>
              <a:t>אריק שרון </a:t>
            </a:r>
            <a:r>
              <a:rPr lang="he-IL" sz="2000" b="1" dirty="0" smtClean="0">
                <a:latin typeface="FrankRuehl" pitchFamily="34" charset="-79"/>
                <a:cs typeface="FrankRuehl" pitchFamily="34" charset="-79"/>
              </a:rPr>
              <a:t>ז"ל</a:t>
            </a:r>
            <a:r>
              <a:rPr lang="he-IL" sz="2000" dirty="0" smtClean="0">
                <a:latin typeface="FrankRuehl" pitchFamily="34" charset="-79"/>
                <a:cs typeface="FrankRuehl" pitchFamily="34" charset="-79"/>
              </a:rPr>
              <a:t> זימן אותי לליכוד ונבחרתי להיות </a:t>
            </a:r>
            <a:r>
              <a:rPr lang="he-IL" sz="2000" b="1" dirty="0" smtClean="0">
                <a:solidFill>
                  <a:srgbClr val="C00000"/>
                </a:solidFill>
                <a:latin typeface="FrankRuehl" pitchFamily="34" charset="-79"/>
                <a:cs typeface="FrankRuehl" pitchFamily="34" charset="-79"/>
              </a:rPr>
              <a:t>חברת כנסת </a:t>
            </a:r>
            <a:r>
              <a:rPr lang="he-IL" sz="2000" dirty="0" smtClean="0">
                <a:latin typeface="FrankRuehl" pitchFamily="34" charset="-79"/>
                <a:cs typeface="FrankRuehl" pitchFamily="34" charset="-79"/>
              </a:rPr>
              <a:t>מטעם הליכוד. הייתי חברת כנסת עד שהממשלה נפלה.</a:t>
            </a:r>
            <a:endParaRPr lang="he-IL" sz="2000" b="1" i="1" dirty="0" smtClean="0">
              <a:latin typeface="FrankRuehl" pitchFamily="34" charset="-79"/>
              <a:cs typeface="FrankRuehl" pitchFamily="34" charset="-79"/>
            </a:endParaRPr>
          </a:p>
        </p:txBody>
      </p:sp>
      <p:pic>
        <p:nvPicPr>
          <p:cNvPr id="16386" name="Picture 2"/>
          <p:cNvPicPr>
            <a:picLocks noChangeAspect="1" noChangeArrowheads="1"/>
          </p:cNvPicPr>
          <p:nvPr/>
        </p:nvPicPr>
        <p:blipFill>
          <a:blip r:embed="rId4" cstate="print"/>
          <a:srcRect/>
          <a:stretch>
            <a:fillRect/>
          </a:stretch>
        </p:blipFill>
        <p:spPr bwMode="auto">
          <a:xfrm>
            <a:off x="2915816" y="4221088"/>
            <a:ext cx="2664296" cy="1865413"/>
          </a:xfrm>
          <a:prstGeom prst="rect">
            <a:avLst/>
          </a:prstGeom>
          <a:ln>
            <a:noFill/>
          </a:ln>
          <a:effectLst>
            <a:softEdge rad="112500"/>
          </a:effectLst>
        </p:spPr>
      </p:pic>
      <p:pic>
        <p:nvPicPr>
          <p:cNvPr id="16387" name="Picture 3"/>
          <p:cNvPicPr>
            <a:picLocks noChangeAspect="1" noChangeArrowheads="1"/>
          </p:cNvPicPr>
          <p:nvPr/>
        </p:nvPicPr>
        <p:blipFill>
          <a:blip r:embed="rId5" cstate="print"/>
          <a:srcRect/>
          <a:stretch>
            <a:fillRect/>
          </a:stretch>
        </p:blipFill>
        <p:spPr bwMode="auto">
          <a:xfrm>
            <a:off x="5652120" y="2276872"/>
            <a:ext cx="3014677" cy="3798366"/>
          </a:xfrm>
          <a:prstGeom prst="rect">
            <a:avLst/>
          </a:prstGeom>
          <a:ln>
            <a:noFill/>
          </a:ln>
          <a:effectLst>
            <a:softEdge rad="112500"/>
          </a:effectLst>
        </p:spPr>
      </p:pic>
      <p:sp>
        <p:nvSpPr>
          <p:cNvPr id="9" name="מלבן 8"/>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266" name="Picture 2" descr="C:\Users\Mazkira\AppData\Local\Microsoft\Windows\Temporary Internet Files\Content.Outlook\DCK8T0FC\New Doc 2019-02-22 14 31 42_4.jpg"/>
          <p:cNvPicPr>
            <a:picLocks noChangeAspect="1" noChangeArrowheads="1"/>
          </p:cNvPicPr>
          <p:nvPr/>
        </p:nvPicPr>
        <p:blipFill>
          <a:blip r:embed="rId6" cstate="print"/>
          <a:srcRect/>
          <a:stretch>
            <a:fillRect/>
          </a:stretch>
        </p:blipFill>
        <p:spPr bwMode="auto">
          <a:xfrm>
            <a:off x="3203848" y="2348880"/>
            <a:ext cx="2335251" cy="1887873"/>
          </a:xfrm>
          <a:prstGeom prst="rect">
            <a:avLst/>
          </a:prstGeom>
          <a:ln>
            <a:noFill/>
          </a:ln>
          <a:effectLst>
            <a:softEdge rad="112500"/>
          </a:effectLst>
        </p:spPr>
      </p:pic>
      <p:pic>
        <p:nvPicPr>
          <p:cNvPr id="11267" name="Picture 3"/>
          <p:cNvPicPr>
            <a:picLocks noChangeAspect="1" noChangeArrowheads="1"/>
          </p:cNvPicPr>
          <p:nvPr/>
        </p:nvPicPr>
        <p:blipFill>
          <a:blip r:embed="rId7" cstate="print"/>
          <a:srcRect/>
          <a:stretch>
            <a:fillRect/>
          </a:stretch>
        </p:blipFill>
        <p:spPr bwMode="auto">
          <a:xfrm>
            <a:off x="395536" y="2564904"/>
            <a:ext cx="2777318" cy="1589534"/>
          </a:xfrm>
          <a:prstGeom prst="rect">
            <a:avLst/>
          </a:prstGeom>
          <a:ln>
            <a:noFill/>
          </a:ln>
          <a:effectLst>
            <a:softEdge rad="112500"/>
          </a:effectLst>
        </p:spPr>
      </p:pic>
      <p:pic>
        <p:nvPicPr>
          <p:cNvPr id="11269" name="Picture 5"/>
          <p:cNvPicPr>
            <a:picLocks noChangeAspect="1" noChangeArrowheads="1"/>
          </p:cNvPicPr>
          <p:nvPr/>
        </p:nvPicPr>
        <p:blipFill>
          <a:blip r:embed="rId8" cstate="print"/>
          <a:srcRect/>
          <a:stretch>
            <a:fillRect/>
          </a:stretch>
        </p:blipFill>
        <p:spPr bwMode="auto">
          <a:xfrm>
            <a:off x="395536" y="4365104"/>
            <a:ext cx="2569810" cy="1646486"/>
          </a:xfrm>
          <a:prstGeom prst="rect">
            <a:avLst/>
          </a:prstGeom>
          <a:ln>
            <a:noFill/>
          </a:ln>
          <a:effectLst>
            <a:softEdge rad="112500"/>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188640"/>
            <a:ext cx="8229600" cy="864096"/>
          </a:xfrm>
          <a:noFill/>
        </p:spPr>
        <p:txBody>
          <a:bodyPr>
            <a:normAutofit/>
          </a:bodyPr>
          <a:lstStyle/>
          <a:p>
            <a:pPr algn="r"/>
            <a:r>
              <a:rPr lang="he-IL" sz="2000" b="1" dirty="0" smtClean="0">
                <a:latin typeface="Guttman Adii" pitchFamily="2" charset="-79"/>
                <a:cs typeface="Guttman Adii" pitchFamily="2" charset="-79"/>
              </a:rPr>
              <a:t>גיל 40 עד 50 –	      – אירועים </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6228184" y="404664"/>
            <a:ext cx="556576" cy="371673"/>
          </a:xfrm>
          <a:prstGeom prst="rect">
            <a:avLst/>
          </a:prstGeom>
          <a:noFill/>
          <a:ln w="9525">
            <a:noFill/>
            <a:miter lim="800000"/>
            <a:headEnd/>
            <a:tailEnd/>
          </a:ln>
        </p:spPr>
      </p:pic>
      <p:sp>
        <p:nvSpPr>
          <p:cNvPr id="10" name="מלבן 9"/>
          <p:cNvSpPr/>
          <p:nvPr/>
        </p:nvSpPr>
        <p:spPr>
          <a:xfrm>
            <a:off x="683568" y="1052736"/>
            <a:ext cx="7812360" cy="1323439"/>
          </a:xfrm>
          <a:prstGeom prst="rect">
            <a:avLst/>
          </a:prstGeom>
        </p:spPr>
        <p:txBody>
          <a:bodyPr wrap="square">
            <a:spAutoFit/>
          </a:bodyPr>
          <a:lstStyle/>
          <a:p>
            <a:pPr algn="ctr"/>
            <a:r>
              <a:rPr lang="he-IL" sz="2000" dirty="0" smtClean="0">
                <a:latin typeface="FrankRuehl" pitchFamily="34" charset="-79"/>
                <a:cs typeface="FrankRuehl" pitchFamily="34" charset="-79"/>
              </a:rPr>
              <a:t>עד היום אני ממשיכה לנהל את אימפריית הקוסמטיקה שלי מזה 30 שנה,</a:t>
            </a:r>
          </a:p>
          <a:p>
            <a:pPr algn="ctr"/>
            <a:r>
              <a:rPr lang="he-IL" sz="2000" b="1" dirty="0" smtClean="0">
                <a:latin typeface="FrankRuehl" pitchFamily="34" charset="-79"/>
                <a:cs typeface="FrankRuehl" pitchFamily="34" charset="-79"/>
              </a:rPr>
              <a:t>וממשיכה להיות האישה הכי מתוקשרת במדינה, מוזמנת לכל האירועים כולל אירועים בכנסת ישראל </a:t>
            </a:r>
          </a:p>
          <a:p>
            <a:pPr algn="ctr"/>
            <a:endParaRPr lang="he-IL" sz="2000" b="1" dirty="0" smtClean="0">
              <a:latin typeface="FrankRuehl" pitchFamily="34" charset="-79"/>
              <a:cs typeface="FrankRuehl" pitchFamily="34" charset="-79"/>
            </a:endParaRPr>
          </a:p>
        </p:txBody>
      </p:sp>
      <p:sp>
        <p:nvSpPr>
          <p:cNvPr id="7" name="מלבן 6"/>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Picture 3" descr="C:\Users\Mazkira\Pictures\סריקות\עזר ויצמן.JPG"/>
          <p:cNvPicPr>
            <a:picLocks noChangeAspect="1" noChangeArrowheads="1"/>
          </p:cNvPicPr>
          <p:nvPr/>
        </p:nvPicPr>
        <p:blipFill>
          <a:blip r:embed="rId4" cstate="print"/>
          <a:srcRect/>
          <a:stretch>
            <a:fillRect/>
          </a:stretch>
        </p:blipFill>
        <p:spPr bwMode="auto">
          <a:xfrm>
            <a:off x="1284809" y="4763793"/>
            <a:ext cx="2443424" cy="1864531"/>
          </a:xfrm>
          <a:prstGeom prst="rect">
            <a:avLst/>
          </a:prstGeom>
          <a:ln>
            <a:noFill/>
          </a:ln>
          <a:effectLst>
            <a:softEdge rad="112500"/>
          </a:effectLst>
        </p:spPr>
      </p:pic>
      <p:sp>
        <p:nvSpPr>
          <p:cNvPr id="14" name="מלבן 13"/>
          <p:cNvSpPr/>
          <p:nvPr/>
        </p:nvSpPr>
        <p:spPr>
          <a:xfrm>
            <a:off x="971600" y="4465524"/>
            <a:ext cx="3151420" cy="220383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TextBox 14"/>
          <p:cNvSpPr txBox="1"/>
          <p:nvPr/>
        </p:nvSpPr>
        <p:spPr>
          <a:xfrm>
            <a:off x="1228703" y="4468470"/>
            <a:ext cx="2376264" cy="369332"/>
          </a:xfrm>
          <a:prstGeom prst="rect">
            <a:avLst/>
          </a:prstGeom>
          <a:noFill/>
        </p:spPr>
        <p:txBody>
          <a:bodyPr wrap="square" rtlCol="1">
            <a:spAutoFit/>
          </a:bodyPr>
          <a:lstStyle/>
          <a:p>
            <a:r>
              <a:rPr lang="he-IL" b="1" dirty="0" smtClean="0">
                <a:latin typeface="FrankRuehl" pitchFamily="34" charset="-79"/>
                <a:cs typeface="FrankRuehl" pitchFamily="34" charset="-79"/>
              </a:rPr>
              <a:t>נשיא המדינה </a:t>
            </a:r>
            <a:r>
              <a:rPr lang="he-IL" b="1" dirty="0" smtClean="0">
                <a:solidFill>
                  <a:srgbClr val="C00000"/>
                </a:solidFill>
                <a:latin typeface="FrankRuehl" pitchFamily="34" charset="-79"/>
                <a:cs typeface="FrankRuehl" pitchFamily="34" charset="-79"/>
              </a:rPr>
              <a:t>עזר ויצמן </a:t>
            </a:r>
            <a:r>
              <a:rPr lang="he-IL" b="1" dirty="0" smtClean="0">
                <a:latin typeface="FrankRuehl" pitchFamily="34" charset="-79"/>
                <a:cs typeface="FrankRuehl" pitchFamily="34" charset="-79"/>
              </a:rPr>
              <a:t>ז"ל</a:t>
            </a:r>
            <a:endParaRPr lang="he-IL" dirty="0">
              <a:latin typeface="FrankRuehl" pitchFamily="34" charset="-79"/>
              <a:cs typeface="FrankRuehl" pitchFamily="34" charset="-79"/>
            </a:endParaRPr>
          </a:p>
        </p:txBody>
      </p:sp>
      <p:pic>
        <p:nvPicPr>
          <p:cNvPr id="10243" name="Picture 3"/>
          <p:cNvPicPr>
            <a:picLocks noChangeAspect="1" noChangeArrowheads="1"/>
          </p:cNvPicPr>
          <p:nvPr/>
        </p:nvPicPr>
        <p:blipFill>
          <a:blip r:embed="rId5" cstate="print"/>
          <a:srcRect/>
          <a:stretch>
            <a:fillRect/>
          </a:stretch>
        </p:blipFill>
        <p:spPr bwMode="auto">
          <a:xfrm>
            <a:off x="3467863" y="2530281"/>
            <a:ext cx="2514334" cy="1751692"/>
          </a:xfrm>
          <a:prstGeom prst="rect">
            <a:avLst/>
          </a:prstGeom>
          <a:ln>
            <a:noFill/>
          </a:ln>
          <a:effectLst>
            <a:softEdge rad="112500"/>
          </a:effectLst>
        </p:spPr>
      </p:pic>
      <p:sp>
        <p:nvSpPr>
          <p:cNvPr id="19" name="מלבן 18"/>
          <p:cNvSpPr/>
          <p:nvPr/>
        </p:nvSpPr>
        <p:spPr>
          <a:xfrm>
            <a:off x="3130704" y="2194206"/>
            <a:ext cx="3151420" cy="211164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TextBox 19"/>
          <p:cNvSpPr txBox="1"/>
          <p:nvPr/>
        </p:nvSpPr>
        <p:spPr>
          <a:xfrm>
            <a:off x="3467863" y="2166520"/>
            <a:ext cx="2448272" cy="369332"/>
          </a:xfrm>
          <a:prstGeom prst="rect">
            <a:avLst/>
          </a:prstGeom>
          <a:noFill/>
        </p:spPr>
        <p:txBody>
          <a:bodyPr wrap="square" rtlCol="1">
            <a:spAutoFit/>
          </a:bodyPr>
          <a:lstStyle/>
          <a:p>
            <a:r>
              <a:rPr lang="he-IL" b="1" dirty="0" smtClean="0">
                <a:latin typeface="FrankRuehl" pitchFamily="34" charset="-79"/>
                <a:cs typeface="FrankRuehl" pitchFamily="34" charset="-79"/>
              </a:rPr>
              <a:t>ראש הממשלה </a:t>
            </a:r>
            <a:r>
              <a:rPr lang="he-IL" b="1" dirty="0" smtClean="0">
                <a:solidFill>
                  <a:srgbClr val="C00000"/>
                </a:solidFill>
                <a:latin typeface="FrankRuehl" pitchFamily="34" charset="-79"/>
                <a:cs typeface="FrankRuehl" pitchFamily="34" charset="-79"/>
              </a:rPr>
              <a:t>אריאל שרון </a:t>
            </a:r>
            <a:r>
              <a:rPr lang="he-IL" b="1" dirty="0" smtClean="0">
                <a:latin typeface="FrankRuehl" pitchFamily="34" charset="-79"/>
                <a:cs typeface="FrankRuehl" pitchFamily="34" charset="-79"/>
              </a:rPr>
              <a:t>ז"ל</a:t>
            </a:r>
            <a:endParaRPr lang="he-IL" dirty="0">
              <a:solidFill>
                <a:srgbClr val="C00000"/>
              </a:solidFill>
              <a:latin typeface="FrankRuehl" pitchFamily="34" charset="-79"/>
              <a:cs typeface="FrankRuehl" pitchFamily="34" charset="-79"/>
            </a:endParaRPr>
          </a:p>
        </p:txBody>
      </p:sp>
      <p:pic>
        <p:nvPicPr>
          <p:cNvPr id="10244" name="Picture 4"/>
          <p:cNvPicPr>
            <a:picLocks noChangeAspect="1" noChangeArrowheads="1"/>
          </p:cNvPicPr>
          <p:nvPr/>
        </p:nvPicPr>
        <p:blipFill>
          <a:blip r:embed="rId6" cstate="print"/>
          <a:srcRect/>
          <a:stretch>
            <a:fillRect/>
          </a:stretch>
        </p:blipFill>
        <p:spPr bwMode="auto">
          <a:xfrm>
            <a:off x="5599574" y="4849498"/>
            <a:ext cx="2370372" cy="1693123"/>
          </a:xfrm>
          <a:prstGeom prst="rect">
            <a:avLst/>
          </a:prstGeom>
          <a:ln>
            <a:noFill/>
          </a:ln>
          <a:effectLst>
            <a:softEdge rad="112500"/>
          </a:effectLst>
        </p:spPr>
      </p:pic>
      <p:sp>
        <p:nvSpPr>
          <p:cNvPr id="21" name="TextBox 20"/>
          <p:cNvSpPr txBox="1"/>
          <p:nvPr/>
        </p:nvSpPr>
        <p:spPr>
          <a:xfrm>
            <a:off x="5461835" y="4474190"/>
            <a:ext cx="2448272" cy="369332"/>
          </a:xfrm>
          <a:prstGeom prst="rect">
            <a:avLst/>
          </a:prstGeom>
          <a:noFill/>
        </p:spPr>
        <p:txBody>
          <a:bodyPr wrap="square" rtlCol="1">
            <a:spAutoFit/>
          </a:bodyPr>
          <a:lstStyle/>
          <a:p>
            <a:r>
              <a:rPr lang="he-IL" b="1" dirty="0" smtClean="0">
                <a:latin typeface="FrankRuehl" pitchFamily="34" charset="-79"/>
                <a:cs typeface="FrankRuehl" pitchFamily="34" charset="-79"/>
              </a:rPr>
              <a:t>ראש הממשלה </a:t>
            </a:r>
            <a:r>
              <a:rPr lang="he-IL" b="1" dirty="0" smtClean="0">
                <a:solidFill>
                  <a:srgbClr val="C00000"/>
                </a:solidFill>
                <a:latin typeface="FrankRuehl" pitchFamily="34" charset="-79"/>
                <a:cs typeface="FrankRuehl" pitchFamily="34" charset="-79"/>
              </a:rPr>
              <a:t>יצחק רבין </a:t>
            </a:r>
            <a:r>
              <a:rPr lang="he-IL" b="1" dirty="0" smtClean="0">
                <a:latin typeface="FrankRuehl" pitchFamily="34" charset="-79"/>
                <a:cs typeface="FrankRuehl" pitchFamily="34" charset="-79"/>
              </a:rPr>
              <a:t>ז"ל</a:t>
            </a:r>
            <a:endParaRPr lang="he-IL" dirty="0">
              <a:solidFill>
                <a:srgbClr val="C00000"/>
              </a:solidFill>
              <a:latin typeface="FrankRuehl" pitchFamily="34" charset="-79"/>
              <a:cs typeface="FrankRuehl" pitchFamily="34" charset="-79"/>
            </a:endParaRPr>
          </a:p>
        </p:txBody>
      </p:sp>
      <p:sp>
        <p:nvSpPr>
          <p:cNvPr id="22" name="מלבן 21"/>
          <p:cNvSpPr/>
          <p:nvPr/>
        </p:nvSpPr>
        <p:spPr>
          <a:xfrm>
            <a:off x="5222950" y="4494969"/>
            <a:ext cx="3073977" cy="21743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50 –	      – נישואים שניים</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7164288" y="332656"/>
            <a:ext cx="556576" cy="371673"/>
          </a:xfrm>
          <a:prstGeom prst="rect">
            <a:avLst/>
          </a:prstGeom>
          <a:noFill/>
          <a:ln w="9525">
            <a:noFill/>
            <a:miter lim="800000"/>
            <a:headEnd/>
            <a:tailEnd/>
          </a:ln>
        </p:spPr>
      </p:pic>
      <p:sp>
        <p:nvSpPr>
          <p:cNvPr id="10" name="מלבן 9"/>
          <p:cNvSpPr/>
          <p:nvPr/>
        </p:nvSpPr>
        <p:spPr>
          <a:xfrm>
            <a:off x="611560" y="980728"/>
            <a:ext cx="7812360" cy="707886"/>
          </a:xfrm>
          <a:prstGeom prst="rect">
            <a:avLst/>
          </a:prstGeom>
        </p:spPr>
        <p:txBody>
          <a:bodyPr wrap="square">
            <a:spAutoFit/>
          </a:bodyPr>
          <a:lstStyle/>
          <a:p>
            <a:pPr algn="ctr"/>
            <a:r>
              <a:rPr lang="he-IL" sz="2000" dirty="0" smtClean="0">
                <a:latin typeface="FrankRuehl" pitchFamily="34" charset="-79"/>
                <a:cs typeface="FrankRuehl" pitchFamily="34" charset="-79"/>
              </a:rPr>
              <a:t>ב-2004 התגרשתי. </a:t>
            </a:r>
          </a:p>
          <a:p>
            <a:pPr algn="ctr"/>
            <a:r>
              <a:rPr lang="he-IL" sz="2000" dirty="0" smtClean="0">
                <a:latin typeface="FrankRuehl" pitchFamily="34" charset="-79"/>
                <a:cs typeface="FrankRuehl" pitchFamily="34" charset="-79"/>
              </a:rPr>
              <a:t>באותה שנה התחתנתי מחדש עם רוני </a:t>
            </a:r>
            <a:r>
              <a:rPr lang="he-IL" sz="2000" dirty="0" err="1" smtClean="0">
                <a:latin typeface="FrankRuehl" pitchFamily="34" charset="-79"/>
                <a:cs typeface="FrankRuehl" pitchFamily="34" charset="-79"/>
              </a:rPr>
              <a:t>סימנוביץ</a:t>
            </a:r>
            <a:r>
              <a:rPr lang="he-IL" sz="2000" dirty="0" smtClean="0">
                <a:latin typeface="FrankRuehl" pitchFamily="34" charset="-79"/>
                <a:cs typeface="FrankRuehl" pitchFamily="34" charset="-79"/>
              </a:rPr>
              <a:t>' ואנו נשואים באושר כבר 15 שנה. </a:t>
            </a:r>
            <a:endParaRPr lang="he-IL" sz="2000" b="1" i="1" dirty="0" smtClean="0">
              <a:latin typeface="FrankRuehl" pitchFamily="34" charset="-79"/>
              <a:cs typeface="FrankRuehl" pitchFamily="34" charset="-79"/>
            </a:endParaRPr>
          </a:p>
        </p:txBody>
      </p:sp>
      <p:pic>
        <p:nvPicPr>
          <p:cNvPr id="18434" name="Picture 2"/>
          <p:cNvPicPr>
            <a:picLocks noChangeAspect="1" noChangeArrowheads="1"/>
          </p:cNvPicPr>
          <p:nvPr/>
        </p:nvPicPr>
        <p:blipFill>
          <a:blip r:embed="rId4" cstate="print"/>
          <a:srcRect/>
          <a:stretch>
            <a:fillRect/>
          </a:stretch>
        </p:blipFill>
        <p:spPr bwMode="auto">
          <a:xfrm>
            <a:off x="1403648" y="1844824"/>
            <a:ext cx="3237546" cy="213060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435" name="Picture 3"/>
          <p:cNvPicPr>
            <a:picLocks noChangeAspect="1" noChangeArrowheads="1"/>
          </p:cNvPicPr>
          <p:nvPr/>
        </p:nvPicPr>
        <p:blipFill>
          <a:blip r:embed="rId5" cstate="print"/>
          <a:srcRect/>
          <a:stretch>
            <a:fillRect/>
          </a:stretch>
        </p:blipFill>
        <p:spPr bwMode="auto">
          <a:xfrm>
            <a:off x="1259632" y="4149080"/>
            <a:ext cx="1656184" cy="2461485"/>
          </a:xfrm>
          <a:prstGeom prst="rect">
            <a:avLst/>
          </a:prstGeom>
          <a:ln>
            <a:noFill/>
          </a:ln>
          <a:effectLst>
            <a:softEdge rad="112500"/>
          </a:effectLst>
        </p:spPr>
      </p:pic>
      <p:pic>
        <p:nvPicPr>
          <p:cNvPr id="18436" name="Picture 4"/>
          <p:cNvPicPr>
            <a:picLocks noChangeAspect="1" noChangeArrowheads="1"/>
          </p:cNvPicPr>
          <p:nvPr/>
        </p:nvPicPr>
        <p:blipFill>
          <a:blip r:embed="rId6" cstate="print"/>
          <a:srcRect/>
          <a:stretch>
            <a:fillRect/>
          </a:stretch>
        </p:blipFill>
        <p:spPr bwMode="auto">
          <a:xfrm>
            <a:off x="5292080" y="1809988"/>
            <a:ext cx="3096456" cy="459451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437" name="Picture 5"/>
          <p:cNvPicPr>
            <a:picLocks noChangeAspect="1" noChangeArrowheads="1"/>
          </p:cNvPicPr>
          <p:nvPr/>
        </p:nvPicPr>
        <p:blipFill>
          <a:blip r:embed="rId7" cstate="print"/>
          <a:srcRect/>
          <a:stretch>
            <a:fillRect/>
          </a:stretch>
        </p:blipFill>
        <p:spPr bwMode="auto">
          <a:xfrm>
            <a:off x="3131840" y="4149080"/>
            <a:ext cx="1569598" cy="2448272"/>
          </a:xfrm>
          <a:prstGeom prst="rect">
            <a:avLst/>
          </a:prstGeom>
          <a:ln>
            <a:noFill/>
          </a:ln>
          <a:effectLst>
            <a:softEdge rad="112500"/>
          </a:effectLst>
        </p:spPr>
      </p:pic>
      <p:sp>
        <p:nvSpPr>
          <p:cNvPr id="11" name="מלבן 10"/>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גיל 60 –	      – הילדים בעסק</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7164288" y="332656"/>
            <a:ext cx="556576" cy="371673"/>
          </a:xfrm>
          <a:prstGeom prst="rect">
            <a:avLst/>
          </a:prstGeom>
          <a:noFill/>
          <a:ln w="9525">
            <a:noFill/>
            <a:miter lim="800000"/>
            <a:headEnd/>
            <a:tailEnd/>
          </a:ln>
        </p:spPr>
      </p:pic>
      <p:sp>
        <p:nvSpPr>
          <p:cNvPr id="10" name="מלבן 9"/>
          <p:cNvSpPr/>
          <p:nvPr/>
        </p:nvSpPr>
        <p:spPr>
          <a:xfrm>
            <a:off x="683568" y="1196752"/>
            <a:ext cx="7812360" cy="400110"/>
          </a:xfrm>
          <a:prstGeom prst="rect">
            <a:avLst/>
          </a:prstGeom>
        </p:spPr>
        <p:txBody>
          <a:bodyPr wrap="square">
            <a:spAutoFit/>
          </a:bodyPr>
          <a:lstStyle/>
          <a:p>
            <a:pPr algn="ctr"/>
            <a:r>
              <a:rPr lang="he-IL" sz="2000" b="1" dirty="0" smtClean="0">
                <a:latin typeface="FrankRuehl" pitchFamily="34" charset="-79"/>
                <a:cs typeface="FrankRuehl" pitchFamily="34" charset="-79"/>
              </a:rPr>
              <a:t>הילדים שלי – חן וגל - נכנסו לעסק המשפחתי והפכו להיות יד ימיני. </a:t>
            </a:r>
            <a:endParaRPr lang="he-IL" sz="2000" b="1" i="1" dirty="0" smtClean="0">
              <a:latin typeface="FrankRuehl" pitchFamily="34" charset="-79"/>
              <a:cs typeface="FrankRuehl" pitchFamily="34" charset="-79"/>
            </a:endParaRPr>
          </a:p>
        </p:txBody>
      </p:sp>
      <p:pic>
        <p:nvPicPr>
          <p:cNvPr id="17410" name="Picture 2" descr="C:\Users\Mazkira\Pictures\תיקיית תמונות אישיות - פנינה\תיקיית משפחה וילדים\IMG-20181218-WA0087.jpg"/>
          <p:cNvPicPr>
            <a:picLocks noChangeAspect="1" noChangeArrowheads="1"/>
          </p:cNvPicPr>
          <p:nvPr/>
        </p:nvPicPr>
        <p:blipFill>
          <a:blip r:embed="rId4" cstate="print"/>
          <a:srcRect/>
          <a:stretch>
            <a:fillRect/>
          </a:stretch>
        </p:blipFill>
        <p:spPr bwMode="auto">
          <a:xfrm>
            <a:off x="2915816" y="1772816"/>
            <a:ext cx="2448272" cy="3062443"/>
          </a:xfrm>
          <a:prstGeom prst="rect">
            <a:avLst/>
          </a:prstGeom>
          <a:noFill/>
        </p:spPr>
      </p:pic>
      <p:sp>
        <p:nvSpPr>
          <p:cNvPr id="8" name="מלבן 7"/>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3314" name="Picture 2" descr="C:\Users\Mazkira\AppData\Local\Microsoft\Windows\Temporary Internet Files\Content.Outlook\DCK8T0FC\New Doc 2019-02-22 14 31 42_10.jpg"/>
          <p:cNvPicPr>
            <a:picLocks noChangeAspect="1" noChangeArrowheads="1"/>
          </p:cNvPicPr>
          <p:nvPr/>
        </p:nvPicPr>
        <p:blipFill>
          <a:blip r:embed="rId5" cstate="print"/>
          <a:srcRect/>
          <a:stretch>
            <a:fillRect/>
          </a:stretch>
        </p:blipFill>
        <p:spPr bwMode="auto">
          <a:xfrm>
            <a:off x="971600" y="1772816"/>
            <a:ext cx="1499869" cy="2204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5" name="Picture 3"/>
          <p:cNvPicPr>
            <a:picLocks noChangeAspect="1" noChangeArrowheads="1"/>
          </p:cNvPicPr>
          <p:nvPr/>
        </p:nvPicPr>
        <p:blipFill>
          <a:blip r:embed="rId6" cstate="print"/>
          <a:srcRect/>
          <a:stretch>
            <a:fillRect/>
          </a:stretch>
        </p:blipFill>
        <p:spPr bwMode="auto">
          <a:xfrm>
            <a:off x="5508104" y="1772816"/>
            <a:ext cx="3417244" cy="4608512"/>
          </a:xfrm>
          <a:prstGeom prst="rect">
            <a:avLst/>
          </a:prstGeom>
          <a:ln>
            <a:noFill/>
          </a:ln>
          <a:effectLst>
            <a:outerShdw blurRad="292100" dist="139700" dir="2700000" algn="tl" rotWithShape="0">
              <a:srgbClr val="333333">
                <a:alpha val="65000"/>
              </a:srgbClr>
            </a:outerShdw>
          </a:effectLst>
        </p:spPr>
      </p:pic>
      <p:pic>
        <p:nvPicPr>
          <p:cNvPr id="13316" name="Picture 4" descr="C:\Users\Mazkira\Pictures\תיקיית תמונות אישיות - פנינה\תיקיית משפחה וילדים\IMG-20181217-WA0018.jpg"/>
          <p:cNvPicPr>
            <a:picLocks noChangeAspect="1" noChangeArrowheads="1"/>
          </p:cNvPicPr>
          <p:nvPr/>
        </p:nvPicPr>
        <p:blipFill>
          <a:blip r:embed="rId7" cstate="print"/>
          <a:srcRect/>
          <a:stretch>
            <a:fillRect/>
          </a:stretch>
        </p:blipFill>
        <p:spPr bwMode="auto">
          <a:xfrm>
            <a:off x="467544" y="4149080"/>
            <a:ext cx="2204864" cy="2204864"/>
          </a:xfrm>
          <a:prstGeom prst="rect">
            <a:avLst/>
          </a:prstGeom>
          <a:noFill/>
        </p:spPr>
      </p:pic>
      <p:pic>
        <p:nvPicPr>
          <p:cNvPr id="13319" name="Picture 7"/>
          <p:cNvPicPr>
            <a:picLocks noChangeAspect="1" noChangeArrowheads="1"/>
          </p:cNvPicPr>
          <p:nvPr/>
        </p:nvPicPr>
        <p:blipFill>
          <a:blip r:embed="rId8" cstate="print"/>
          <a:srcRect/>
          <a:stretch>
            <a:fillRect/>
          </a:stretch>
        </p:blipFill>
        <p:spPr bwMode="auto">
          <a:xfrm>
            <a:off x="2769328" y="5085184"/>
            <a:ext cx="2616628" cy="1296144"/>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188640"/>
            <a:ext cx="8229600" cy="864096"/>
          </a:xfrm>
          <a:noFill/>
        </p:spPr>
        <p:txBody>
          <a:bodyPr>
            <a:normAutofit/>
          </a:bodyPr>
          <a:lstStyle/>
          <a:p>
            <a:pPr algn="r"/>
            <a:r>
              <a:rPr lang="he-IL" sz="2000" b="1" dirty="0" smtClean="0">
                <a:latin typeface="Guttman Adii" pitchFamily="2" charset="-79"/>
                <a:cs typeface="Guttman Adii" pitchFamily="2" charset="-79"/>
              </a:rPr>
              <a:t>גיל 64 –	      – חידוש השיר תמיד אישה </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7164288" y="332656"/>
            <a:ext cx="556576" cy="371673"/>
          </a:xfrm>
          <a:prstGeom prst="rect">
            <a:avLst/>
          </a:prstGeom>
          <a:noFill/>
          <a:ln w="9525">
            <a:noFill/>
            <a:miter lim="800000"/>
            <a:headEnd/>
            <a:tailEnd/>
          </a:ln>
        </p:spPr>
      </p:pic>
      <p:sp>
        <p:nvSpPr>
          <p:cNvPr id="10" name="מלבן 9"/>
          <p:cNvSpPr/>
          <p:nvPr/>
        </p:nvSpPr>
        <p:spPr>
          <a:xfrm>
            <a:off x="683568" y="1052736"/>
            <a:ext cx="7812360" cy="707886"/>
          </a:xfrm>
          <a:prstGeom prst="rect">
            <a:avLst/>
          </a:prstGeom>
        </p:spPr>
        <p:txBody>
          <a:bodyPr wrap="square">
            <a:spAutoFit/>
          </a:bodyPr>
          <a:lstStyle/>
          <a:p>
            <a:pPr algn="ctr"/>
            <a:r>
              <a:rPr lang="he-IL" sz="2000" dirty="0" smtClean="0">
                <a:latin typeface="FrankRuehl" pitchFamily="34" charset="-79"/>
                <a:cs typeface="FrankRuehl" pitchFamily="34" charset="-79"/>
              </a:rPr>
              <a:t>ב-2018 החלטתי לחגוג 35 שנה לשיר "</a:t>
            </a:r>
            <a:r>
              <a:rPr lang="he-IL" sz="2000" b="1" dirty="0" smtClean="0">
                <a:solidFill>
                  <a:srgbClr val="C00000"/>
                </a:solidFill>
                <a:latin typeface="FrankRuehl" pitchFamily="34" charset="-79"/>
                <a:cs typeface="FrankRuehl" pitchFamily="34" charset="-79"/>
              </a:rPr>
              <a:t>תמיד אישה</a:t>
            </a:r>
            <a:r>
              <a:rPr lang="he-IL" sz="2000" dirty="0" smtClean="0">
                <a:latin typeface="FrankRuehl" pitchFamily="34" charset="-79"/>
                <a:cs typeface="FrankRuehl" pitchFamily="34" charset="-79"/>
              </a:rPr>
              <a:t>" בעידן ה-</a:t>
            </a:r>
            <a:r>
              <a:rPr lang="en-US" sz="2000" dirty="0" smtClean="0">
                <a:latin typeface="FrankRuehl" pitchFamily="34" charset="-79"/>
                <a:cs typeface="FrankRuehl" pitchFamily="34" charset="-79"/>
              </a:rPr>
              <a:t>#</a:t>
            </a:r>
            <a:r>
              <a:rPr lang="en-US" sz="2000" dirty="0" err="1" smtClean="0">
                <a:latin typeface="FrankRuehl" pitchFamily="34" charset="-79"/>
                <a:cs typeface="FrankRuehl" pitchFamily="34" charset="-79"/>
              </a:rPr>
              <a:t>MeToo</a:t>
            </a:r>
            <a:r>
              <a:rPr lang="he-IL" sz="2000" dirty="0" smtClean="0">
                <a:latin typeface="FrankRuehl" pitchFamily="34" charset="-79"/>
                <a:cs typeface="FrankRuehl" pitchFamily="34" charset="-79"/>
              </a:rPr>
              <a:t>. </a:t>
            </a:r>
          </a:p>
          <a:p>
            <a:pPr algn="ctr"/>
            <a:r>
              <a:rPr lang="he-IL" sz="2000" dirty="0" smtClean="0">
                <a:latin typeface="FrankRuehl" pitchFamily="34" charset="-79"/>
                <a:cs typeface="FrankRuehl" pitchFamily="34" charset="-79"/>
              </a:rPr>
              <a:t>צילמתי ורסיה חדשה ועכשווית – הקליקו </a:t>
            </a:r>
            <a:r>
              <a:rPr lang="he-IL" sz="2000" dirty="0" err="1" smtClean="0">
                <a:latin typeface="FrankRuehl" pitchFamily="34" charset="-79"/>
                <a:cs typeface="FrankRuehl" pitchFamily="34" charset="-79"/>
              </a:rPr>
              <a:t>ליוטיוב</a:t>
            </a:r>
            <a:r>
              <a:rPr lang="he-IL" sz="2000" dirty="0" smtClean="0">
                <a:latin typeface="FrankRuehl" pitchFamily="34" charset="-79"/>
                <a:cs typeface="FrankRuehl" pitchFamily="34" charset="-79"/>
              </a:rPr>
              <a:t>: </a:t>
            </a:r>
            <a:endParaRPr lang="he-IL" sz="2000" b="1" i="1" dirty="0" smtClean="0">
              <a:latin typeface="FrankRuehl" pitchFamily="34" charset="-79"/>
              <a:cs typeface="FrankRuehl" pitchFamily="34" charset="-79"/>
            </a:endParaRPr>
          </a:p>
        </p:txBody>
      </p:sp>
      <p:sp>
        <p:nvSpPr>
          <p:cNvPr id="7" name="מלבן 6"/>
          <p:cNvSpPr/>
          <p:nvPr/>
        </p:nvSpPr>
        <p:spPr>
          <a:xfrm>
            <a:off x="1835696" y="6211669"/>
            <a:ext cx="5022304" cy="646331"/>
          </a:xfrm>
          <a:prstGeom prst="rect">
            <a:avLst/>
          </a:prstGeom>
        </p:spPr>
        <p:txBody>
          <a:bodyPr wrap="square">
            <a:spAutoFit/>
          </a:bodyPr>
          <a:lstStyle/>
          <a:p>
            <a:r>
              <a:rPr lang="en-US" dirty="0" smtClean="0">
                <a:hlinkClick r:id="rId4"/>
              </a:rPr>
              <a:t>https://www.youtube.com/watch?v=GmgnA79VkJY</a:t>
            </a:r>
            <a:endParaRPr lang="he-IL" dirty="0" smtClean="0"/>
          </a:p>
          <a:p>
            <a:endParaRPr lang="he-IL" dirty="0"/>
          </a:p>
        </p:txBody>
      </p:sp>
      <p:pic>
        <p:nvPicPr>
          <p:cNvPr id="8195" name="Picture 3"/>
          <p:cNvPicPr>
            <a:picLocks noChangeAspect="1" noChangeArrowheads="1"/>
          </p:cNvPicPr>
          <p:nvPr/>
        </p:nvPicPr>
        <p:blipFill>
          <a:blip r:embed="rId5" cstate="print"/>
          <a:srcRect/>
          <a:stretch>
            <a:fillRect/>
          </a:stretch>
        </p:blipFill>
        <p:spPr bwMode="auto">
          <a:xfrm>
            <a:off x="3851920" y="1700808"/>
            <a:ext cx="1584176" cy="658590"/>
          </a:xfrm>
          <a:prstGeom prst="rect">
            <a:avLst/>
          </a:prstGeom>
          <a:noFill/>
          <a:ln w="9525">
            <a:noFill/>
            <a:miter lim="800000"/>
            <a:headEnd/>
            <a:tailEnd/>
          </a:ln>
        </p:spPr>
      </p:pic>
      <p:pic>
        <p:nvPicPr>
          <p:cNvPr id="8196" name="Picture 4"/>
          <p:cNvPicPr>
            <a:picLocks noChangeAspect="1" noChangeArrowheads="1"/>
          </p:cNvPicPr>
          <p:nvPr/>
        </p:nvPicPr>
        <p:blipFill>
          <a:blip r:embed="rId6" cstate="print"/>
          <a:srcRect/>
          <a:stretch>
            <a:fillRect/>
          </a:stretch>
        </p:blipFill>
        <p:spPr bwMode="auto">
          <a:xfrm>
            <a:off x="1259632" y="2204864"/>
            <a:ext cx="6694197" cy="3744416"/>
          </a:xfrm>
          <a:prstGeom prst="rect">
            <a:avLst/>
          </a:prstGeom>
          <a:noFill/>
          <a:ln w="9525">
            <a:noFill/>
            <a:miter lim="800000"/>
            <a:headEnd/>
            <a:tailEnd/>
          </a:ln>
        </p:spPr>
      </p:pic>
      <p:sp>
        <p:nvSpPr>
          <p:cNvPr id="11" name="מלבן 10"/>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188640"/>
            <a:ext cx="8229600" cy="864096"/>
          </a:xfrm>
          <a:noFill/>
        </p:spPr>
        <p:txBody>
          <a:bodyPr>
            <a:normAutofit/>
          </a:bodyPr>
          <a:lstStyle/>
          <a:p>
            <a:pPr algn="r"/>
            <a:r>
              <a:rPr lang="he-IL" sz="2000" b="1" dirty="0" smtClean="0">
                <a:latin typeface="Guttman Adii" pitchFamily="2" charset="-79"/>
                <a:cs typeface="Guttman Adii" pitchFamily="2" charset="-79"/>
              </a:rPr>
              <a:t>גיל 64 –	      –              – פנינה רוזנבלום </a:t>
            </a:r>
            <a:r>
              <a:rPr lang="he-IL" sz="2000" b="1" dirty="0" err="1" smtClean="0">
                <a:latin typeface="Guttman Adii" pitchFamily="2" charset="-79"/>
                <a:cs typeface="Guttman Adii" pitchFamily="2" charset="-79"/>
              </a:rPr>
              <a:t>קנאביס</a:t>
            </a:r>
            <a:r>
              <a:rPr lang="he-IL" sz="2000" b="1" dirty="0" smtClean="0">
                <a:latin typeface="Guttman Adii" pitchFamily="2" charset="-79"/>
                <a:cs typeface="Guttman Adii" pitchFamily="2" charset="-79"/>
              </a:rPr>
              <a:t> </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7164288" y="404664"/>
            <a:ext cx="556576" cy="371673"/>
          </a:xfrm>
          <a:prstGeom prst="rect">
            <a:avLst/>
          </a:prstGeom>
          <a:noFill/>
          <a:ln w="9525">
            <a:noFill/>
            <a:miter lim="800000"/>
            <a:headEnd/>
            <a:tailEnd/>
          </a:ln>
        </p:spPr>
      </p:pic>
      <p:sp>
        <p:nvSpPr>
          <p:cNvPr id="7" name="מלבן 6"/>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p:cNvSpPr/>
          <p:nvPr/>
        </p:nvSpPr>
        <p:spPr>
          <a:xfrm>
            <a:off x="827584" y="1268760"/>
            <a:ext cx="7632848" cy="1138773"/>
          </a:xfrm>
          <a:prstGeom prst="rect">
            <a:avLst/>
          </a:prstGeom>
        </p:spPr>
        <p:txBody>
          <a:bodyPr wrap="square">
            <a:spAutoFit/>
          </a:bodyPr>
          <a:lstStyle/>
          <a:p>
            <a:pPr algn="ctr"/>
            <a:r>
              <a:rPr lang="he-IL" sz="2000" b="1" dirty="0" smtClean="0">
                <a:latin typeface="FrankRuehl" pitchFamily="34" charset="-79"/>
                <a:cs typeface="FrankRuehl" pitchFamily="34" charset="-79"/>
              </a:rPr>
              <a:t>ועכשיו אני לפני פריצת דרך עולמית – </a:t>
            </a:r>
            <a:endParaRPr lang="he-IL" sz="2000" dirty="0" smtClean="0">
              <a:latin typeface="FrankRuehl" pitchFamily="34" charset="-79"/>
              <a:cs typeface="FrankRuehl" pitchFamily="34" charset="-79"/>
            </a:endParaRPr>
          </a:p>
          <a:p>
            <a:pPr algn="ctr"/>
            <a:r>
              <a:rPr lang="he-IL" sz="2000" dirty="0" smtClean="0">
                <a:latin typeface="FrankRuehl" pitchFamily="34" charset="-79"/>
                <a:cs typeface="FrankRuehl" pitchFamily="34" charset="-79"/>
              </a:rPr>
              <a:t>אני נכנסת יחד עם שותף – חברה אנגלית להשיק בעולם את </a:t>
            </a:r>
          </a:p>
          <a:p>
            <a:pPr algn="ctr"/>
            <a:r>
              <a:rPr lang="he-IL" sz="2800" b="1" dirty="0" smtClean="0">
                <a:solidFill>
                  <a:srgbClr val="00B050"/>
                </a:solidFill>
                <a:latin typeface="FrankRuehl" pitchFamily="34" charset="-79"/>
                <a:cs typeface="FrankRuehl" pitchFamily="34" charset="-79"/>
              </a:rPr>
              <a:t>מוצרי הקוסמטיקה שלי מבוססי </a:t>
            </a:r>
            <a:r>
              <a:rPr lang="en-US" sz="2800" b="1" dirty="0" smtClean="0">
                <a:solidFill>
                  <a:srgbClr val="00B050"/>
                </a:solidFill>
                <a:latin typeface="FrankRuehl" pitchFamily="34" charset="-79"/>
                <a:cs typeface="FrankRuehl" pitchFamily="34" charset="-79"/>
              </a:rPr>
              <a:t>CBD</a:t>
            </a:r>
            <a:endParaRPr lang="he-IL" sz="2800" b="1" dirty="0" smtClean="0">
              <a:solidFill>
                <a:srgbClr val="00B050"/>
              </a:solidFill>
              <a:latin typeface="FrankRuehl" pitchFamily="34" charset="-79"/>
              <a:cs typeface="FrankRuehl" pitchFamily="34" charset="-79"/>
            </a:endParaRPr>
          </a:p>
        </p:txBody>
      </p:sp>
      <p:pic>
        <p:nvPicPr>
          <p:cNvPr id="9218" name="Picture 2"/>
          <p:cNvPicPr>
            <a:picLocks noChangeAspect="1" noChangeArrowheads="1"/>
          </p:cNvPicPr>
          <p:nvPr/>
        </p:nvPicPr>
        <p:blipFill>
          <a:blip r:embed="rId4" cstate="print"/>
          <a:srcRect/>
          <a:stretch>
            <a:fillRect/>
          </a:stretch>
        </p:blipFill>
        <p:spPr bwMode="auto">
          <a:xfrm>
            <a:off x="5292080" y="332656"/>
            <a:ext cx="1368152" cy="442110"/>
          </a:xfrm>
          <a:prstGeom prst="rect">
            <a:avLst/>
          </a:prstGeom>
          <a:noFill/>
          <a:ln w="9525">
            <a:noFill/>
            <a:miter lim="800000"/>
            <a:headEnd/>
            <a:tailEnd/>
          </a:ln>
        </p:spPr>
      </p:pic>
      <p:pic>
        <p:nvPicPr>
          <p:cNvPr id="9219" name="Picture 3"/>
          <p:cNvPicPr>
            <a:picLocks noChangeAspect="1" noChangeArrowheads="1"/>
          </p:cNvPicPr>
          <p:nvPr/>
        </p:nvPicPr>
        <p:blipFill>
          <a:blip r:embed="rId5" cstate="print"/>
          <a:srcRect/>
          <a:stretch>
            <a:fillRect/>
          </a:stretch>
        </p:blipFill>
        <p:spPr bwMode="auto">
          <a:xfrm>
            <a:off x="5580112" y="2780928"/>
            <a:ext cx="3283517" cy="3311156"/>
          </a:xfrm>
          <a:prstGeom prst="rect">
            <a:avLst/>
          </a:prstGeom>
          <a:noFill/>
          <a:ln w="9525">
            <a:noFill/>
            <a:miter lim="800000"/>
            <a:headEnd/>
            <a:tailEnd/>
          </a:ln>
        </p:spPr>
      </p:pic>
      <p:pic>
        <p:nvPicPr>
          <p:cNvPr id="9220" name="Picture 4"/>
          <p:cNvPicPr>
            <a:picLocks noChangeAspect="1" noChangeArrowheads="1"/>
          </p:cNvPicPr>
          <p:nvPr/>
        </p:nvPicPr>
        <p:blipFill>
          <a:blip r:embed="rId6" cstate="print"/>
          <a:srcRect/>
          <a:stretch>
            <a:fillRect/>
          </a:stretch>
        </p:blipFill>
        <p:spPr bwMode="auto">
          <a:xfrm>
            <a:off x="395536" y="2780928"/>
            <a:ext cx="3312368" cy="3317926"/>
          </a:xfrm>
          <a:prstGeom prst="rect">
            <a:avLst/>
          </a:prstGeom>
          <a:noFill/>
          <a:ln w="9525">
            <a:noFill/>
            <a:miter lim="800000"/>
            <a:headEnd/>
            <a:tailEnd/>
          </a:ln>
        </p:spPr>
      </p:pic>
      <p:pic>
        <p:nvPicPr>
          <p:cNvPr id="9221" name="Picture 5"/>
          <p:cNvPicPr>
            <a:picLocks noChangeAspect="1" noChangeArrowheads="1"/>
          </p:cNvPicPr>
          <p:nvPr/>
        </p:nvPicPr>
        <p:blipFill>
          <a:blip r:embed="rId7" cstate="print"/>
          <a:srcRect/>
          <a:stretch>
            <a:fillRect/>
          </a:stretch>
        </p:blipFill>
        <p:spPr bwMode="auto">
          <a:xfrm>
            <a:off x="3851920" y="2780928"/>
            <a:ext cx="1584176" cy="1584176"/>
          </a:xfrm>
          <a:prstGeom prst="rect">
            <a:avLst/>
          </a:prstGeom>
          <a:noFill/>
          <a:ln w="9525">
            <a:noFill/>
            <a:miter lim="800000"/>
            <a:headEnd/>
            <a:tailEnd/>
          </a:ln>
        </p:spPr>
      </p:pic>
      <p:pic>
        <p:nvPicPr>
          <p:cNvPr id="9222" name="Picture 6"/>
          <p:cNvPicPr>
            <a:picLocks noChangeAspect="1" noChangeArrowheads="1"/>
          </p:cNvPicPr>
          <p:nvPr/>
        </p:nvPicPr>
        <p:blipFill>
          <a:blip r:embed="rId8" cstate="print"/>
          <a:srcRect/>
          <a:stretch>
            <a:fillRect/>
          </a:stretch>
        </p:blipFill>
        <p:spPr bwMode="auto">
          <a:xfrm>
            <a:off x="3851920" y="4509120"/>
            <a:ext cx="1573508" cy="1584176"/>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  מגיל 16 עד גיל </a:t>
            </a:r>
            <a:r>
              <a:rPr lang="he-IL" sz="2000" b="1" dirty="0" err="1" smtClean="0">
                <a:latin typeface="Guttman Adii" pitchFamily="2" charset="-79"/>
                <a:cs typeface="Guttman Adii" pitchFamily="2" charset="-79"/>
              </a:rPr>
              <a:t>19</a:t>
            </a:r>
            <a:r>
              <a:rPr lang="he-IL" sz="2000" b="1" dirty="0" smtClean="0">
                <a:latin typeface="Guttman Adii" pitchFamily="2" charset="-79"/>
                <a:cs typeface="Guttman Adii" pitchFamily="2" charset="-79"/>
              </a:rPr>
              <a:t>–       – הפריצה הגדולה</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13690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395536" y="404664"/>
            <a:ext cx="817265" cy="231041"/>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5796136" y="332656"/>
            <a:ext cx="657994" cy="404504"/>
          </a:xfrm>
          <a:prstGeom prst="rect">
            <a:avLst/>
          </a:prstGeom>
          <a:noFill/>
          <a:ln w="9525">
            <a:noFill/>
            <a:miter lim="800000"/>
            <a:headEnd/>
            <a:tailEnd/>
          </a:ln>
        </p:spPr>
      </p:pic>
      <p:sp>
        <p:nvSpPr>
          <p:cNvPr id="16" name="מלבן 15"/>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098" name="Picture 2" descr="C:\Users\Mazkira\AppData\Local\Microsoft\Windows\Temporary Internet Files\Content.Outlook\DCK8T0FC\New Doc 2019-02-24 12 45 11_3.jpg"/>
          <p:cNvPicPr>
            <a:picLocks noChangeAspect="1" noChangeArrowheads="1"/>
          </p:cNvPicPr>
          <p:nvPr/>
        </p:nvPicPr>
        <p:blipFill>
          <a:blip r:embed="rId4" cstate="print"/>
          <a:srcRect/>
          <a:stretch>
            <a:fillRect/>
          </a:stretch>
        </p:blipFill>
        <p:spPr bwMode="auto">
          <a:xfrm>
            <a:off x="5652120" y="3933056"/>
            <a:ext cx="2096972" cy="2703239"/>
          </a:xfrm>
          <a:prstGeom prst="rect">
            <a:avLst/>
          </a:prstGeom>
          <a:ln>
            <a:noFill/>
          </a:ln>
          <a:effectLst>
            <a:outerShdw blurRad="292100" dist="139700" dir="2700000" algn="tl" rotWithShape="0">
              <a:srgbClr val="333333">
                <a:alpha val="65000"/>
              </a:srgbClr>
            </a:outerShdw>
          </a:effectLst>
        </p:spPr>
      </p:pic>
      <p:pic>
        <p:nvPicPr>
          <p:cNvPr id="4099" name="Picture 3" descr="C:\Users\Mazkira\AppData\Local\Microsoft\Windows\Temporary Internet Files\Content.Outlook\DCK8T0FC\New Doc 2019-02-24 12 45 11_1.jpg"/>
          <p:cNvPicPr>
            <a:picLocks noChangeAspect="1" noChangeArrowheads="1"/>
          </p:cNvPicPr>
          <p:nvPr/>
        </p:nvPicPr>
        <p:blipFill>
          <a:blip r:embed="rId5" cstate="print"/>
          <a:srcRect/>
          <a:stretch>
            <a:fillRect/>
          </a:stretch>
        </p:blipFill>
        <p:spPr bwMode="auto">
          <a:xfrm>
            <a:off x="539552" y="1124743"/>
            <a:ext cx="4176464" cy="5571507"/>
          </a:xfrm>
          <a:prstGeom prst="rect">
            <a:avLst/>
          </a:prstGeom>
          <a:ln>
            <a:noFill/>
          </a:ln>
          <a:effectLst>
            <a:softEdge rad="112500"/>
          </a:effectLst>
        </p:spPr>
      </p:pic>
      <p:pic>
        <p:nvPicPr>
          <p:cNvPr id="4100" name="Picture 4" descr="C:\Users\Mazkira\AppData\Local\Microsoft\Windows\Temporary Internet Files\Content.Outlook\DCK8T0FC\New Doc 2019-02-24 12 45 11_2.jpg"/>
          <p:cNvPicPr>
            <a:picLocks noChangeAspect="1" noChangeArrowheads="1"/>
          </p:cNvPicPr>
          <p:nvPr/>
        </p:nvPicPr>
        <p:blipFill>
          <a:blip r:embed="rId6" cstate="print"/>
          <a:srcRect/>
          <a:stretch>
            <a:fillRect/>
          </a:stretch>
        </p:blipFill>
        <p:spPr bwMode="auto">
          <a:xfrm>
            <a:off x="5004048" y="1124744"/>
            <a:ext cx="3312368" cy="257389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  מגיל 19 עד גיל </a:t>
            </a:r>
            <a:r>
              <a:rPr lang="he-IL" sz="2000" b="1" dirty="0" err="1" smtClean="0">
                <a:latin typeface="Guttman Adii" pitchFamily="2" charset="-79"/>
                <a:cs typeface="Guttman Adii" pitchFamily="2" charset="-79"/>
              </a:rPr>
              <a:t>20</a:t>
            </a:r>
            <a:r>
              <a:rPr lang="he-IL" sz="2000" b="1" dirty="0" smtClean="0">
                <a:latin typeface="Guttman Adii" pitchFamily="2" charset="-79"/>
                <a:cs typeface="Guttman Adii" pitchFamily="2" charset="-79"/>
              </a:rPr>
              <a:t>–       – חיילת בצבא</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13690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395536" y="404664"/>
            <a:ext cx="817265" cy="231041"/>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5796136" y="332656"/>
            <a:ext cx="657994" cy="404504"/>
          </a:xfrm>
          <a:prstGeom prst="rect">
            <a:avLst/>
          </a:prstGeom>
          <a:noFill/>
          <a:ln w="9525">
            <a:noFill/>
            <a:miter lim="800000"/>
            <a:headEnd/>
            <a:tailEnd/>
          </a:ln>
        </p:spPr>
      </p:pic>
      <p:sp>
        <p:nvSpPr>
          <p:cNvPr id="11" name="מציין מיקום תוכן 10"/>
          <p:cNvSpPr>
            <a:spLocks noGrp="1"/>
          </p:cNvSpPr>
          <p:nvPr>
            <p:ph idx="1"/>
          </p:nvPr>
        </p:nvSpPr>
        <p:spPr>
          <a:xfrm>
            <a:off x="3779912" y="1556792"/>
            <a:ext cx="2736304" cy="5184576"/>
          </a:xfrm>
        </p:spPr>
        <p:txBody>
          <a:bodyPr>
            <a:normAutofit/>
          </a:bodyPr>
          <a:lstStyle/>
          <a:p>
            <a:pPr marL="0" algn="just">
              <a:buNone/>
            </a:pPr>
            <a:r>
              <a:rPr lang="he-IL" sz="2000" dirty="0" smtClean="0">
                <a:latin typeface="FrankRuehl" pitchFamily="34" charset="-79"/>
                <a:cs typeface="FrankRuehl" pitchFamily="34" charset="-79"/>
              </a:rPr>
              <a:t>בגיל 19 התגייסתי לצבא ללהקה צבאית בחייל האוויר. הגעתי כחיילת הכי מפורסמת במדינה, ותמונות שלי במדים הופיעו ב-</a:t>
            </a:r>
            <a:r>
              <a:rPr lang="en-US" sz="2000" dirty="0" smtClean="0">
                <a:latin typeface="FrankRuehl" pitchFamily="34" charset="-79"/>
                <a:cs typeface="FrankRuehl" pitchFamily="34" charset="-79"/>
              </a:rPr>
              <a:t>"</a:t>
            </a:r>
            <a:r>
              <a:rPr lang="en-US" sz="2000" b="1" dirty="0" smtClean="0">
                <a:latin typeface="FrankRuehl" pitchFamily="34" charset="-79"/>
                <a:cs typeface="FrankRuehl" pitchFamily="34" charset="-79"/>
              </a:rPr>
              <a:t>Daily Mirror”</a:t>
            </a:r>
            <a:r>
              <a:rPr lang="he-IL" sz="2000" dirty="0" smtClean="0">
                <a:latin typeface="FrankRuehl" pitchFamily="34" charset="-79"/>
                <a:cs typeface="FrankRuehl" pitchFamily="34" charset="-79"/>
              </a:rPr>
              <a:t> הבריטי </a:t>
            </a:r>
            <a:r>
              <a:rPr lang="he-IL" sz="2000" dirty="0" err="1" smtClean="0">
                <a:latin typeface="FrankRuehl" pitchFamily="34" charset="-79"/>
                <a:cs typeface="FrankRuehl" pitchFamily="34" charset="-79"/>
              </a:rPr>
              <a:t>וב"</a:t>
            </a:r>
            <a:r>
              <a:rPr lang="he-IL" sz="2000" b="1" dirty="0" err="1" smtClean="0">
                <a:latin typeface="FrankRuehl" pitchFamily="34" charset="-79"/>
                <a:cs typeface="FrankRuehl" pitchFamily="34" charset="-79"/>
              </a:rPr>
              <a:t>קוויק</a:t>
            </a:r>
            <a:r>
              <a:rPr lang="he-IL" sz="2000" b="1" dirty="0" smtClean="0">
                <a:latin typeface="FrankRuehl" pitchFamily="34" charset="-79"/>
                <a:cs typeface="FrankRuehl" pitchFamily="34" charset="-79"/>
              </a:rPr>
              <a:t>"</a:t>
            </a:r>
            <a:r>
              <a:rPr lang="he-IL" sz="2000" dirty="0" smtClean="0">
                <a:latin typeface="FrankRuehl" pitchFamily="34" charset="-79"/>
                <a:cs typeface="FrankRuehl" pitchFamily="34" charset="-79"/>
              </a:rPr>
              <a:t> הגרמני (שכתבו "היא יותר מדי סקסית לצבא"). </a:t>
            </a:r>
          </a:p>
          <a:p>
            <a:pPr marL="0" algn="just">
              <a:buNone/>
            </a:pPr>
            <a:r>
              <a:rPr lang="he-IL" sz="2000" dirty="0" smtClean="0">
                <a:latin typeface="FrankRuehl" pitchFamily="34" charset="-79"/>
                <a:cs typeface="FrankRuehl" pitchFamily="34" charset="-79"/>
              </a:rPr>
              <a:t>הפרסום שלי עורר מהומות בכל מקום אליו הגעתי. </a:t>
            </a:r>
          </a:p>
          <a:p>
            <a:pPr marL="0" algn="just">
              <a:buNone/>
            </a:pPr>
            <a:r>
              <a:rPr lang="he-IL" sz="2000" dirty="0" smtClean="0">
                <a:latin typeface="FrankRuehl" pitchFamily="34" charset="-79"/>
                <a:cs typeface="FrankRuehl" pitchFamily="34" charset="-79"/>
              </a:rPr>
              <a:t>הצבא לא אהב את כל הפרסום והרעש מסביבי והחליטו לשחרר אותי אחרי 6 חודשי שירות מחוסר התאמה.</a:t>
            </a:r>
            <a:endParaRPr lang="he-IL" sz="2000" dirty="0" smtClean="0"/>
          </a:p>
          <a:p>
            <a:pPr marL="0" algn="just">
              <a:buNone/>
            </a:pPr>
            <a:endParaRPr lang="he-IL" sz="2000" dirty="0" smtClean="0">
              <a:latin typeface="FrankRuehl" pitchFamily="34" charset="-79"/>
              <a:cs typeface="FrankRuehl" pitchFamily="34" charset="-79"/>
            </a:endParaRPr>
          </a:p>
          <a:p>
            <a:pPr marL="0">
              <a:buNone/>
            </a:pPr>
            <a:endParaRPr lang="he-IL" sz="2400" dirty="0" smtClean="0"/>
          </a:p>
          <a:p>
            <a:pPr marL="0">
              <a:buNone/>
            </a:pPr>
            <a:endParaRPr lang="he-IL" sz="1800" dirty="0" smtClean="0"/>
          </a:p>
          <a:p>
            <a:pPr marL="0">
              <a:buNone/>
            </a:pPr>
            <a:endParaRPr lang="he-IL" sz="1800" dirty="0" smtClean="0"/>
          </a:p>
          <a:p>
            <a:pPr marL="0"/>
            <a:endParaRPr lang="he-IL" sz="1800" b="1" dirty="0"/>
          </a:p>
          <a:p>
            <a:pPr marL="0"/>
            <a:endParaRPr lang="he-IL" sz="1800" b="1" dirty="0" smtClean="0"/>
          </a:p>
        </p:txBody>
      </p:sp>
      <p:pic>
        <p:nvPicPr>
          <p:cNvPr id="2050" name="Picture 2" descr="C:\Users\Mazkira\Pictures\סריקות\תיקיה חדשה\New Doc 2019-02-12 13.20.03_26.jpg"/>
          <p:cNvPicPr>
            <a:picLocks noChangeAspect="1" noChangeArrowheads="1"/>
          </p:cNvPicPr>
          <p:nvPr/>
        </p:nvPicPr>
        <p:blipFill>
          <a:blip r:embed="rId4" cstate="print"/>
          <a:srcRect/>
          <a:stretch>
            <a:fillRect/>
          </a:stretch>
        </p:blipFill>
        <p:spPr bwMode="auto">
          <a:xfrm>
            <a:off x="6588224" y="1124744"/>
            <a:ext cx="2354273" cy="5040560"/>
          </a:xfrm>
          <a:prstGeom prst="rect">
            <a:avLst/>
          </a:prstGeom>
          <a:ln>
            <a:noFill/>
          </a:ln>
          <a:effectLst>
            <a:softEdge rad="112500"/>
          </a:effectLst>
        </p:spPr>
      </p:pic>
      <p:sp>
        <p:nvSpPr>
          <p:cNvPr id="12" name="מלבן 11"/>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51" name="Picture 3" descr="C:\Users\Mazkira\AppData\Local\Microsoft\Windows\Temporary Internet Files\Content.Outlook\DCK8T0FC\New Doc 2019-02-20 14 11 25.jpg"/>
          <p:cNvPicPr>
            <a:picLocks noChangeAspect="1" noChangeArrowheads="1"/>
          </p:cNvPicPr>
          <p:nvPr/>
        </p:nvPicPr>
        <p:blipFill>
          <a:blip r:embed="rId5" cstate="print"/>
          <a:srcRect/>
          <a:stretch>
            <a:fillRect/>
          </a:stretch>
        </p:blipFill>
        <p:spPr bwMode="auto">
          <a:xfrm>
            <a:off x="251520" y="1124744"/>
            <a:ext cx="3426916" cy="5040560"/>
          </a:xfrm>
          <a:prstGeom prst="rect">
            <a:avLst/>
          </a:prstGeom>
          <a:ln>
            <a:noFill/>
          </a:ln>
          <a:effectLst>
            <a:softEdge rad="112500"/>
          </a:effectLst>
        </p:spPr>
      </p:pic>
      <p:pic>
        <p:nvPicPr>
          <p:cNvPr id="14" name="Picture 2"/>
          <p:cNvPicPr>
            <a:picLocks noChangeAspect="1" noChangeArrowheads="1"/>
          </p:cNvPicPr>
          <p:nvPr/>
        </p:nvPicPr>
        <p:blipFill>
          <a:blip r:embed="rId6" cstate="print"/>
          <a:srcRect/>
          <a:stretch>
            <a:fillRect/>
          </a:stretch>
        </p:blipFill>
        <p:spPr bwMode="auto">
          <a:xfrm>
            <a:off x="3851920" y="332656"/>
            <a:ext cx="413336" cy="429964"/>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  גיל 20 –       המעבר ללונדון      </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13690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395536" y="404664"/>
            <a:ext cx="817265" cy="231041"/>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6876256" y="332656"/>
            <a:ext cx="657994" cy="404504"/>
          </a:xfrm>
          <a:prstGeom prst="rect">
            <a:avLst/>
          </a:prstGeom>
          <a:noFill/>
          <a:ln w="9525">
            <a:noFill/>
            <a:miter lim="800000"/>
            <a:headEnd/>
            <a:tailEnd/>
          </a:ln>
        </p:spPr>
      </p:pic>
      <p:sp>
        <p:nvSpPr>
          <p:cNvPr id="12" name="מציין מיקום תוכן 11"/>
          <p:cNvSpPr>
            <a:spLocks noGrp="1"/>
          </p:cNvSpPr>
          <p:nvPr>
            <p:ph idx="1"/>
          </p:nvPr>
        </p:nvSpPr>
        <p:spPr>
          <a:xfrm>
            <a:off x="5076056" y="1124744"/>
            <a:ext cx="3744416" cy="4525963"/>
          </a:xfrm>
        </p:spPr>
        <p:txBody>
          <a:bodyPr>
            <a:normAutofit/>
          </a:bodyPr>
          <a:lstStyle/>
          <a:p>
            <a:pPr marL="0" algn="ctr">
              <a:buNone/>
            </a:pPr>
            <a:r>
              <a:rPr lang="he-IL" sz="2400" dirty="0" smtClean="0">
                <a:latin typeface="FrankRuehl" pitchFamily="34" charset="-79"/>
                <a:cs typeface="FrankRuehl" pitchFamily="34" charset="-79"/>
              </a:rPr>
              <a:t>כשהשתחררתי מהצבא כל החברים מסביב אמרו לי:</a:t>
            </a:r>
          </a:p>
          <a:p>
            <a:pPr marL="0" algn="just">
              <a:buNone/>
            </a:pPr>
            <a:endParaRPr lang="he-IL" sz="2400" dirty="0" smtClean="0">
              <a:latin typeface="FrankRuehl" pitchFamily="34" charset="-79"/>
              <a:cs typeface="FrankRuehl" pitchFamily="34" charset="-79"/>
            </a:endParaRPr>
          </a:p>
          <a:p>
            <a:pPr marL="0" algn="ctr">
              <a:buNone/>
            </a:pPr>
            <a:r>
              <a:rPr lang="he-IL" sz="2400" dirty="0" smtClean="0">
                <a:latin typeface="FrankRuehl" pitchFamily="34" charset="-79"/>
                <a:cs typeface="FrankRuehl" pitchFamily="34" charset="-79"/>
              </a:rPr>
              <a:t>"המדינה קטנה עלייך,</a:t>
            </a:r>
          </a:p>
          <a:p>
            <a:pPr marL="0" algn="ctr">
              <a:buNone/>
            </a:pPr>
            <a:r>
              <a:rPr lang="he-IL" sz="2400" dirty="0" smtClean="0">
                <a:latin typeface="FrankRuehl" pitchFamily="34" charset="-79"/>
                <a:cs typeface="FrankRuehl" pitchFamily="34" charset="-79"/>
              </a:rPr>
              <a:t>את צריכה לפרוץ ולהתפרסם בעולם עם היופי שלך".</a:t>
            </a:r>
          </a:p>
          <a:p>
            <a:pPr marL="0" algn="ctr">
              <a:buNone/>
            </a:pPr>
            <a:r>
              <a:rPr lang="he-IL" sz="2400" dirty="0" smtClean="0">
                <a:latin typeface="FrankRuehl" pitchFamily="34" charset="-79"/>
                <a:cs typeface="FrankRuehl" pitchFamily="34" charset="-79"/>
              </a:rPr>
              <a:t>ואז בשיא הקריירה שלי </a:t>
            </a:r>
          </a:p>
          <a:p>
            <a:pPr marL="0" algn="ctr">
              <a:buNone/>
            </a:pPr>
            <a:r>
              <a:rPr lang="he-IL" sz="2400" dirty="0" smtClean="0">
                <a:latin typeface="FrankRuehl" pitchFamily="34" charset="-79"/>
                <a:cs typeface="FrankRuehl" pitchFamily="34" charset="-79"/>
              </a:rPr>
              <a:t>עזבתי את הארץ ללונדון. </a:t>
            </a:r>
            <a:endParaRPr lang="he-IL" sz="2400" dirty="0">
              <a:latin typeface="FrankRuehl" pitchFamily="34" charset="-79"/>
              <a:cs typeface="FrankRuehl" pitchFamily="34" charset="-79"/>
            </a:endParaRPr>
          </a:p>
        </p:txBody>
      </p:sp>
      <p:pic>
        <p:nvPicPr>
          <p:cNvPr id="14338" name="Picture 2"/>
          <p:cNvPicPr>
            <a:picLocks noChangeAspect="1" noChangeArrowheads="1"/>
          </p:cNvPicPr>
          <p:nvPr/>
        </p:nvPicPr>
        <p:blipFill>
          <a:blip r:embed="rId4" cstate="print"/>
          <a:srcRect/>
          <a:stretch>
            <a:fillRect/>
          </a:stretch>
        </p:blipFill>
        <p:spPr bwMode="auto">
          <a:xfrm>
            <a:off x="971600" y="1124744"/>
            <a:ext cx="3752850" cy="4743450"/>
          </a:xfrm>
          <a:prstGeom prst="rect">
            <a:avLst/>
          </a:prstGeom>
          <a:noFill/>
          <a:ln w="9525">
            <a:noFill/>
            <a:miter lim="800000"/>
            <a:headEnd/>
            <a:tailEnd/>
          </a:ln>
        </p:spPr>
      </p:pic>
      <p:sp>
        <p:nvSpPr>
          <p:cNvPr id="8" name="מלבן 7"/>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Picture 4" descr="×ª××¦××ª ×ª××× × ×¢×××¨ âªukâ¬â"/>
          <p:cNvPicPr>
            <a:picLocks noChangeAspect="1" noChangeArrowheads="1"/>
          </p:cNvPicPr>
          <p:nvPr/>
        </p:nvPicPr>
        <p:blipFill>
          <a:blip r:embed="rId5" cstate="print"/>
          <a:srcRect/>
          <a:stretch>
            <a:fillRect/>
          </a:stretch>
        </p:blipFill>
        <p:spPr bwMode="auto">
          <a:xfrm>
            <a:off x="6300192" y="4941168"/>
            <a:ext cx="1296144" cy="64807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20 עד גיל 23 – חיי בלונדון       </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sp>
        <p:nvSpPr>
          <p:cNvPr id="10" name="TextBox 9"/>
          <p:cNvSpPr txBox="1"/>
          <p:nvPr/>
        </p:nvSpPr>
        <p:spPr>
          <a:xfrm>
            <a:off x="2195736" y="980728"/>
            <a:ext cx="6593443" cy="1200329"/>
          </a:xfrm>
          <a:prstGeom prst="rect">
            <a:avLst/>
          </a:prstGeom>
          <a:noFill/>
        </p:spPr>
        <p:txBody>
          <a:bodyPr wrap="square" rtlCol="1">
            <a:spAutoFit/>
          </a:bodyPr>
          <a:lstStyle/>
          <a:p>
            <a:pPr algn="just"/>
            <a:r>
              <a:rPr lang="he-IL" dirty="0" smtClean="0">
                <a:latin typeface="FrankRuehl" pitchFamily="34" charset="-79"/>
                <a:cs typeface="FrankRuehl" pitchFamily="34" charset="-79"/>
              </a:rPr>
              <a:t>בגיל 20 טסתי פעם ראשונה בחיים ללונדון, כמעט בלי לדעת אנגלית. </a:t>
            </a:r>
          </a:p>
          <a:p>
            <a:pPr algn="just"/>
            <a:r>
              <a:rPr lang="he-IL" dirty="0" smtClean="0">
                <a:latin typeface="FrankRuehl" pitchFamily="34" charset="-79"/>
                <a:cs typeface="FrankRuehl" pitchFamily="34" charset="-79"/>
              </a:rPr>
              <a:t>בשבוע הראשון כשהייתי בלונדון אחד האנשים שפגשתי בסופר הכיר לי עיתונאי מה-</a:t>
            </a:r>
            <a:r>
              <a:rPr lang="en-US" dirty="0" smtClean="0">
                <a:latin typeface="FrankRuehl" pitchFamily="34" charset="-79"/>
                <a:cs typeface="FrankRuehl" pitchFamily="34" charset="-79"/>
              </a:rPr>
              <a:t> “</a:t>
            </a:r>
            <a:r>
              <a:rPr lang="en-US" b="1" u="sng" dirty="0" smtClean="0">
                <a:latin typeface="FrankRuehl" pitchFamily="34" charset="-79"/>
                <a:cs typeface="FrankRuehl" pitchFamily="34" charset="-79"/>
              </a:rPr>
              <a:t>Sunday express</a:t>
            </a:r>
            <a:r>
              <a:rPr lang="en-US" b="1" dirty="0" smtClean="0">
                <a:latin typeface="FrankRuehl" pitchFamily="34" charset="-79"/>
                <a:cs typeface="FrankRuehl" pitchFamily="34" charset="-79"/>
              </a:rPr>
              <a:t>”</a:t>
            </a:r>
            <a:r>
              <a:rPr lang="he-IL" dirty="0" smtClean="0">
                <a:latin typeface="FrankRuehl" pitchFamily="34" charset="-79"/>
                <a:cs typeface="FrankRuehl" pitchFamily="34" charset="-79"/>
              </a:rPr>
              <a:t> האנגלי </a:t>
            </a:r>
            <a:r>
              <a:rPr lang="he-IL" b="1" dirty="0" smtClean="0">
                <a:solidFill>
                  <a:srgbClr val="C00000"/>
                </a:solidFill>
                <a:latin typeface="FrankRuehl" pitchFamily="34" charset="-79"/>
                <a:cs typeface="FrankRuehl" pitchFamily="34" charset="-79"/>
              </a:rPr>
              <a:t>פיטר </a:t>
            </a:r>
            <a:r>
              <a:rPr lang="he-IL" b="1" dirty="0" err="1" smtClean="0">
                <a:solidFill>
                  <a:srgbClr val="C00000"/>
                </a:solidFill>
                <a:latin typeface="FrankRuehl" pitchFamily="34" charset="-79"/>
                <a:cs typeface="FrankRuehl" pitchFamily="34" charset="-79"/>
              </a:rPr>
              <a:t>מקאי</a:t>
            </a:r>
            <a:r>
              <a:rPr lang="he-IL" dirty="0" smtClean="0">
                <a:latin typeface="FrankRuehl" pitchFamily="34" charset="-79"/>
                <a:cs typeface="FrankRuehl" pitchFamily="34" charset="-79"/>
              </a:rPr>
              <a:t>, ובאותו שבוע תמונתי התנוססה בעיתון כמלכת היופי הישראלית שהגיעה לכבוש את לונדון, העיתונות האנגלית אהבה אותי</a:t>
            </a:r>
          </a:p>
        </p:txBody>
      </p:sp>
      <p:pic>
        <p:nvPicPr>
          <p:cNvPr id="1026" name="Picture 2" descr="C:\Users\Mazkira\Pictures\סריקות\תיקיה חדשה\New Doc 2019-02-12 13.20.03_32.jpg"/>
          <p:cNvPicPr>
            <a:picLocks noChangeAspect="1" noChangeArrowheads="1"/>
          </p:cNvPicPr>
          <p:nvPr/>
        </p:nvPicPr>
        <p:blipFill>
          <a:blip r:embed="rId3" cstate="print"/>
          <a:srcRect/>
          <a:stretch>
            <a:fillRect/>
          </a:stretch>
        </p:blipFill>
        <p:spPr bwMode="auto">
          <a:xfrm>
            <a:off x="395536" y="1124744"/>
            <a:ext cx="1440160" cy="5509658"/>
          </a:xfrm>
          <a:prstGeom prst="rect">
            <a:avLst/>
          </a:prstGeom>
          <a:noFill/>
        </p:spPr>
      </p:pic>
      <p:pic>
        <p:nvPicPr>
          <p:cNvPr id="1028" name="Picture 4" descr="×ª××¦××ª ×ª××× × ×¢×××¨ âªukâ¬â"/>
          <p:cNvPicPr>
            <a:picLocks noChangeAspect="1" noChangeArrowheads="1"/>
          </p:cNvPicPr>
          <p:nvPr/>
        </p:nvPicPr>
        <p:blipFill>
          <a:blip r:embed="rId4" cstate="print"/>
          <a:srcRect/>
          <a:stretch>
            <a:fillRect/>
          </a:stretch>
        </p:blipFill>
        <p:spPr bwMode="auto">
          <a:xfrm>
            <a:off x="4716016" y="404664"/>
            <a:ext cx="648072" cy="324036"/>
          </a:xfrm>
          <a:prstGeom prst="rect">
            <a:avLst/>
          </a:prstGeom>
          <a:noFill/>
        </p:spPr>
      </p:pic>
      <p:pic>
        <p:nvPicPr>
          <p:cNvPr id="2050" name="Picture 2" descr="C:\Users\Mazkira\Pictures\סריקות\תיקיה חדשה\New Doc 2019-02-12 13.20.03_31.jpg"/>
          <p:cNvPicPr>
            <a:picLocks noChangeAspect="1" noChangeArrowheads="1"/>
          </p:cNvPicPr>
          <p:nvPr/>
        </p:nvPicPr>
        <p:blipFill>
          <a:blip r:embed="rId5" cstate="print"/>
          <a:srcRect/>
          <a:stretch>
            <a:fillRect/>
          </a:stretch>
        </p:blipFill>
        <p:spPr bwMode="auto">
          <a:xfrm>
            <a:off x="6693215" y="2348880"/>
            <a:ext cx="2244346" cy="4032448"/>
          </a:xfrm>
          <a:prstGeom prst="rect">
            <a:avLst/>
          </a:prstGeom>
          <a:noFill/>
        </p:spPr>
      </p:pic>
      <p:pic>
        <p:nvPicPr>
          <p:cNvPr id="2051" name="Picture 3"/>
          <p:cNvPicPr>
            <a:picLocks noChangeAspect="1" noChangeArrowheads="1"/>
          </p:cNvPicPr>
          <p:nvPr/>
        </p:nvPicPr>
        <p:blipFill>
          <a:blip r:embed="rId6" cstate="print"/>
          <a:srcRect/>
          <a:stretch>
            <a:fillRect/>
          </a:stretch>
        </p:blipFill>
        <p:spPr bwMode="auto">
          <a:xfrm>
            <a:off x="8460432" y="2348880"/>
            <a:ext cx="512388" cy="216024"/>
          </a:xfrm>
          <a:prstGeom prst="rect">
            <a:avLst/>
          </a:prstGeom>
          <a:noFill/>
          <a:ln w="9525">
            <a:noFill/>
            <a:miter lim="800000"/>
            <a:headEnd/>
            <a:tailEnd/>
          </a:ln>
        </p:spPr>
      </p:pic>
      <p:pic>
        <p:nvPicPr>
          <p:cNvPr id="2052" name="Picture 4"/>
          <p:cNvPicPr>
            <a:picLocks noChangeAspect="1" noChangeArrowheads="1"/>
          </p:cNvPicPr>
          <p:nvPr/>
        </p:nvPicPr>
        <p:blipFill>
          <a:blip r:embed="rId7" cstate="print"/>
          <a:srcRect/>
          <a:stretch>
            <a:fillRect/>
          </a:stretch>
        </p:blipFill>
        <p:spPr bwMode="auto">
          <a:xfrm>
            <a:off x="539552" y="1124744"/>
            <a:ext cx="1129283" cy="172953"/>
          </a:xfrm>
          <a:prstGeom prst="rect">
            <a:avLst/>
          </a:prstGeom>
          <a:noFill/>
          <a:ln w="9525">
            <a:noFill/>
            <a:miter lim="800000"/>
            <a:headEnd/>
            <a:tailEnd/>
          </a:ln>
        </p:spPr>
      </p:pic>
      <p:sp>
        <p:nvSpPr>
          <p:cNvPr id="14" name="מלבן 13"/>
          <p:cNvSpPr/>
          <p:nvPr/>
        </p:nvSpPr>
        <p:spPr>
          <a:xfrm>
            <a:off x="539552" y="1124744"/>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4" name="Picture 2" descr="C:\Users\Mazkira\Pictures\סריקות\תיקיה חדשה\New Doc 2019-02-12 13.20.03_35.jpg"/>
          <p:cNvPicPr>
            <a:picLocks noChangeAspect="1" noChangeArrowheads="1"/>
          </p:cNvPicPr>
          <p:nvPr/>
        </p:nvPicPr>
        <p:blipFill>
          <a:blip r:embed="rId8" cstate="print"/>
          <a:srcRect/>
          <a:stretch>
            <a:fillRect/>
          </a:stretch>
        </p:blipFill>
        <p:spPr bwMode="auto">
          <a:xfrm>
            <a:off x="1979712" y="2348880"/>
            <a:ext cx="1996440" cy="4248472"/>
          </a:xfrm>
          <a:prstGeom prst="rect">
            <a:avLst/>
          </a:prstGeom>
          <a:noFill/>
        </p:spPr>
      </p:pic>
      <p:pic>
        <p:nvPicPr>
          <p:cNvPr id="3075" name="Picture 3"/>
          <p:cNvPicPr>
            <a:picLocks noChangeAspect="1" noChangeArrowheads="1"/>
          </p:cNvPicPr>
          <p:nvPr/>
        </p:nvPicPr>
        <p:blipFill>
          <a:blip r:embed="rId9" cstate="print"/>
          <a:srcRect/>
          <a:stretch>
            <a:fillRect/>
          </a:stretch>
        </p:blipFill>
        <p:spPr bwMode="auto">
          <a:xfrm>
            <a:off x="2339752" y="2132856"/>
            <a:ext cx="1152128" cy="187012"/>
          </a:xfrm>
          <a:prstGeom prst="rect">
            <a:avLst/>
          </a:prstGeom>
          <a:noFill/>
          <a:ln w="9525">
            <a:noFill/>
            <a:miter lim="800000"/>
            <a:headEnd/>
            <a:tailEnd/>
          </a:ln>
        </p:spPr>
      </p:pic>
      <p:pic>
        <p:nvPicPr>
          <p:cNvPr id="22" name="Picture 5" descr="C:\Users\Mazkira\Pictures\סריקות\תיקיה חדשה\New Doc 2019-02-12 13.20.03_28.jpg"/>
          <p:cNvPicPr>
            <a:picLocks noChangeAspect="1" noChangeArrowheads="1"/>
          </p:cNvPicPr>
          <p:nvPr/>
        </p:nvPicPr>
        <p:blipFill>
          <a:blip r:embed="rId10" cstate="print"/>
          <a:srcRect/>
          <a:stretch>
            <a:fillRect/>
          </a:stretch>
        </p:blipFill>
        <p:spPr bwMode="auto">
          <a:xfrm>
            <a:off x="4067944" y="2780928"/>
            <a:ext cx="2468748" cy="3024336"/>
          </a:xfrm>
          <a:prstGeom prst="rect">
            <a:avLst/>
          </a:prstGeom>
          <a:ln>
            <a:noFill/>
          </a:ln>
          <a:effectLst>
            <a:outerShdw blurRad="292100" dist="139700" dir="2700000" algn="tl" rotWithShape="0">
              <a:srgbClr val="333333">
                <a:alpha val="65000"/>
              </a:srgbClr>
            </a:outerShdw>
          </a:effectLst>
        </p:spPr>
      </p:pic>
      <p:pic>
        <p:nvPicPr>
          <p:cNvPr id="23" name="Picture 7"/>
          <p:cNvPicPr>
            <a:picLocks noChangeAspect="1" noChangeArrowheads="1"/>
          </p:cNvPicPr>
          <p:nvPr/>
        </p:nvPicPr>
        <p:blipFill>
          <a:blip r:embed="rId11" cstate="print"/>
          <a:srcRect/>
          <a:stretch>
            <a:fillRect/>
          </a:stretch>
        </p:blipFill>
        <p:spPr bwMode="auto">
          <a:xfrm>
            <a:off x="5796136" y="2780928"/>
            <a:ext cx="747722" cy="269180"/>
          </a:xfrm>
          <a:prstGeom prst="rect">
            <a:avLst/>
          </a:prstGeom>
          <a:noFill/>
          <a:ln w="9525">
            <a:noFill/>
            <a:miter lim="800000"/>
            <a:headEnd/>
            <a:tailEnd/>
          </a:ln>
        </p:spPr>
      </p:pic>
      <p:sp>
        <p:nvSpPr>
          <p:cNvPr id="24" name="מלבן 23"/>
          <p:cNvSpPr/>
          <p:nvPr/>
        </p:nvSpPr>
        <p:spPr>
          <a:xfrm>
            <a:off x="2339752" y="2132856"/>
            <a:ext cx="122413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20 עד גיל 23 – חיי בלונדון       – בעיתונות מהשבוע הראשון</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sp>
        <p:nvSpPr>
          <p:cNvPr id="12" name="TextBox 11"/>
          <p:cNvSpPr txBox="1"/>
          <p:nvPr/>
        </p:nvSpPr>
        <p:spPr>
          <a:xfrm>
            <a:off x="539552" y="908720"/>
            <a:ext cx="8280920" cy="707886"/>
          </a:xfrm>
          <a:prstGeom prst="rect">
            <a:avLst/>
          </a:prstGeom>
          <a:noFill/>
        </p:spPr>
        <p:txBody>
          <a:bodyPr wrap="square" rtlCol="1">
            <a:spAutoFit/>
          </a:bodyPr>
          <a:lstStyle/>
          <a:p>
            <a:r>
              <a:rPr lang="he-IL" sz="2000" dirty="0" smtClean="0">
                <a:latin typeface="FrankRuehl" pitchFamily="34" charset="-79"/>
                <a:cs typeface="FrankRuehl" pitchFamily="34" charset="-79"/>
              </a:rPr>
              <a:t>המשכתי לככב בעיתונים הגדולים בלונדון ובאוסטרליה, ביניהם ה</a:t>
            </a:r>
            <a:r>
              <a:rPr lang="en-US" sz="2000" b="1" u="sng" dirty="0" smtClean="0">
                <a:latin typeface="FrankRuehl" pitchFamily="34" charset="-79"/>
                <a:cs typeface="FrankRuehl" pitchFamily="34" charset="-79"/>
              </a:rPr>
              <a:t>Evening news-</a:t>
            </a:r>
            <a:r>
              <a:rPr lang="he-IL" sz="2000" b="1" u="sng" dirty="0" smtClean="0">
                <a:latin typeface="FrankRuehl" pitchFamily="34" charset="-79"/>
                <a:cs typeface="FrankRuehl" pitchFamily="34" charset="-79"/>
              </a:rPr>
              <a:t> , </a:t>
            </a:r>
            <a:r>
              <a:rPr lang="he-IL" sz="2000" b="1" u="sng" dirty="0" err="1" smtClean="0">
                <a:latin typeface="FrankRuehl" pitchFamily="34" charset="-79"/>
                <a:cs typeface="FrankRuehl" pitchFamily="34" charset="-79"/>
              </a:rPr>
              <a:t>הדיילי</a:t>
            </a:r>
            <a:r>
              <a:rPr lang="he-IL" sz="2000" b="1" u="sng" dirty="0" smtClean="0">
                <a:latin typeface="FrankRuehl" pitchFamily="34" charset="-79"/>
                <a:cs typeface="FrankRuehl" pitchFamily="34" charset="-79"/>
              </a:rPr>
              <a:t> מירור</a:t>
            </a:r>
            <a:r>
              <a:rPr lang="he-IL" sz="2000" b="1" dirty="0" smtClean="0">
                <a:latin typeface="FrankRuehl" pitchFamily="34" charset="-79"/>
                <a:cs typeface="FrankRuehl" pitchFamily="34" charset="-79"/>
              </a:rPr>
              <a:t> </a:t>
            </a:r>
            <a:r>
              <a:rPr lang="he-IL" sz="2000" dirty="0" smtClean="0">
                <a:latin typeface="FrankRuehl" pitchFamily="34" charset="-79"/>
                <a:cs typeface="FrankRuehl" pitchFamily="34" charset="-79"/>
              </a:rPr>
              <a:t>ועוד. </a:t>
            </a:r>
            <a:endParaRPr lang="he-IL" sz="2000" b="1" dirty="0" smtClean="0">
              <a:latin typeface="FrankRuehl" pitchFamily="34" charset="-79"/>
              <a:cs typeface="FrankRuehl" pitchFamily="34" charset="-79"/>
            </a:endParaRPr>
          </a:p>
        </p:txBody>
      </p:sp>
      <p:pic>
        <p:nvPicPr>
          <p:cNvPr id="1028" name="Picture 4" descr="×ª××¦××ª ×ª××× × ×¢×××¨ âªukâ¬â"/>
          <p:cNvPicPr>
            <a:picLocks noChangeAspect="1" noChangeArrowheads="1"/>
          </p:cNvPicPr>
          <p:nvPr/>
        </p:nvPicPr>
        <p:blipFill>
          <a:blip r:embed="rId3" cstate="print"/>
          <a:srcRect/>
          <a:stretch>
            <a:fillRect/>
          </a:stretch>
        </p:blipFill>
        <p:spPr bwMode="auto">
          <a:xfrm>
            <a:off x="4716016" y="404664"/>
            <a:ext cx="648072" cy="324036"/>
          </a:xfrm>
          <a:prstGeom prst="rect">
            <a:avLst/>
          </a:prstGeom>
          <a:noFill/>
        </p:spPr>
      </p:pic>
      <p:pic>
        <p:nvPicPr>
          <p:cNvPr id="3074" name="Picture 2" descr="C:\Users\Mazkira\Pictures\סריקות\תיקיה חדשה\New Doc 2019-02-12 13.20.03_25.jpg"/>
          <p:cNvPicPr>
            <a:picLocks noChangeAspect="1" noChangeArrowheads="1"/>
          </p:cNvPicPr>
          <p:nvPr/>
        </p:nvPicPr>
        <p:blipFill>
          <a:blip r:embed="rId4" cstate="print"/>
          <a:srcRect/>
          <a:stretch>
            <a:fillRect/>
          </a:stretch>
        </p:blipFill>
        <p:spPr bwMode="auto">
          <a:xfrm>
            <a:off x="3707904" y="3933056"/>
            <a:ext cx="3086057" cy="2520280"/>
          </a:xfrm>
          <a:prstGeom prst="rect">
            <a:avLst/>
          </a:prstGeom>
          <a:ln>
            <a:noFill/>
          </a:ln>
          <a:effectLst>
            <a:outerShdw blurRad="292100" dist="139700" dir="2700000" algn="tl" rotWithShape="0">
              <a:srgbClr val="333333">
                <a:alpha val="65000"/>
              </a:srgbClr>
            </a:outerShdw>
          </a:effectLst>
        </p:spPr>
      </p:pic>
      <p:pic>
        <p:nvPicPr>
          <p:cNvPr id="3076" name="Picture 4" descr="C:\Users\Mazkira\Pictures\סריקות\תיקיה חדשה\New Doc 2019-02-12 13.20.03_33.jpg"/>
          <p:cNvPicPr>
            <a:picLocks noChangeAspect="1" noChangeArrowheads="1"/>
          </p:cNvPicPr>
          <p:nvPr/>
        </p:nvPicPr>
        <p:blipFill>
          <a:blip r:embed="rId5" cstate="print"/>
          <a:srcRect/>
          <a:stretch>
            <a:fillRect/>
          </a:stretch>
        </p:blipFill>
        <p:spPr bwMode="auto">
          <a:xfrm>
            <a:off x="323528" y="1700808"/>
            <a:ext cx="3071809" cy="4680520"/>
          </a:xfrm>
          <a:prstGeom prst="rect">
            <a:avLst/>
          </a:prstGeom>
          <a:ln>
            <a:noFill/>
          </a:ln>
          <a:effectLst>
            <a:outerShdw blurRad="292100" dist="139700" dir="2700000" algn="tl" rotWithShape="0">
              <a:srgbClr val="333333">
                <a:alpha val="65000"/>
              </a:srgbClr>
            </a:outerShdw>
          </a:effectLst>
        </p:spPr>
      </p:pic>
      <p:sp>
        <p:nvSpPr>
          <p:cNvPr id="15" name="מלבן 14"/>
          <p:cNvSpPr/>
          <p:nvPr/>
        </p:nvSpPr>
        <p:spPr>
          <a:xfrm>
            <a:off x="323528" y="1700808"/>
            <a:ext cx="108012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15"/>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7" name="Picture 4"/>
          <p:cNvPicPr>
            <a:picLocks noChangeAspect="1" noChangeArrowheads="1"/>
          </p:cNvPicPr>
          <p:nvPr/>
        </p:nvPicPr>
        <p:blipFill>
          <a:blip r:embed="rId6" cstate="print"/>
          <a:srcRect/>
          <a:stretch>
            <a:fillRect/>
          </a:stretch>
        </p:blipFill>
        <p:spPr bwMode="auto">
          <a:xfrm>
            <a:off x="395536" y="1772816"/>
            <a:ext cx="1080120" cy="165424"/>
          </a:xfrm>
          <a:prstGeom prst="rect">
            <a:avLst/>
          </a:prstGeom>
          <a:noFill/>
          <a:ln w="9525">
            <a:noFill/>
            <a:miter lim="800000"/>
            <a:headEnd/>
            <a:tailEnd/>
          </a:ln>
        </p:spPr>
      </p:pic>
      <p:pic>
        <p:nvPicPr>
          <p:cNvPr id="19" name="Picture 7"/>
          <p:cNvPicPr>
            <a:picLocks noChangeAspect="1" noChangeArrowheads="1"/>
          </p:cNvPicPr>
          <p:nvPr/>
        </p:nvPicPr>
        <p:blipFill>
          <a:blip r:embed="rId7" cstate="print"/>
          <a:srcRect/>
          <a:stretch>
            <a:fillRect/>
          </a:stretch>
        </p:blipFill>
        <p:spPr bwMode="auto">
          <a:xfrm>
            <a:off x="3707904" y="3933056"/>
            <a:ext cx="747722" cy="269180"/>
          </a:xfrm>
          <a:prstGeom prst="rect">
            <a:avLst/>
          </a:prstGeom>
          <a:noFill/>
          <a:ln w="9525">
            <a:noFill/>
            <a:miter lim="800000"/>
            <a:headEnd/>
            <a:tailEnd/>
          </a:ln>
        </p:spPr>
      </p:pic>
      <p:pic>
        <p:nvPicPr>
          <p:cNvPr id="2050" name="Picture 2" descr="C:\Users\Mazkira\Pictures\סריקות\תיקיה חדשה\New Doc 2019-02-12 13.20.03_22.jpg"/>
          <p:cNvPicPr>
            <a:picLocks noChangeAspect="1" noChangeArrowheads="1"/>
          </p:cNvPicPr>
          <p:nvPr/>
        </p:nvPicPr>
        <p:blipFill>
          <a:blip r:embed="rId8" cstate="print"/>
          <a:srcRect/>
          <a:stretch>
            <a:fillRect/>
          </a:stretch>
        </p:blipFill>
        <p:spPr bwMode="auto">
          <a:xfrm>
            <a:off x="6966034" y="1700808"/>
            <a:ext cx="1860906" cy="4536504"/>
          </a:xfrm>
          <a:prstGeom prst="rect">
            <a:avLst/>
          </a:prstGeom>
          <a:noFill/>
        </p:spPr>
      </p:pic>
      <p:pic>
        <p:nvPicPr>
          <p:cNvPr id="2051" name="Picture 3" descr="C:\Users\Mazkira\Pictures\סריקות\תיקיה חדשה\New Doc 2019-02-12 13.20.03_10.jpg"/>
          <p:cNvPicPr>
            <a:picLocks noChangeAspect="1" noChangeArrowheads="1"/>
          </p:cNvPicPr>
          <p:nvPr/>
        </p:nvPicPr>
        <p:blipFill>
          <a:blip r:embed="rId9" cstate="print"/>
          <a:srcRect/>
          <a:stretch>
            <a:fillRect/>
          </a:stretch>
        </p:blipFill>
        <p:spPr bwMode="auto">
          <a:xfrm>
            <a:off x="4211960" y="1556792"/>
            <a:ext cx="1944216" cy="2304255"/>
          </a:xfrm>
          <a:prstGeom prst="rect">
            <a:avLst/>
          </a:prstGeom>
          <a:noFill/>
        </p:spPr>
      </p:pic>
      <p:sp>
        <p:nvSpPr>
          <p:cNvPr id="20" name="מלבן 19"/>
          <p:cNvSpPr/>
          <p:nvPr/>
        </p:nvSpPr>
        <p:spPr>
          <a:xfrm>
            <a:off x="4788024" y="1628800"/>
            <a:ext cx="129614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16632"/>
            <a:ext cx="8229600" cy="864096"/>
          </a:xfrm>
          <a:noFill/>
        </p:spPr>
        <p:txBody>
          <a:bodyPr>
            <a:normAutofit/>
          </a:bodyPr>
          <a:lstStyle/>
          <a:p>
            <a:pPr algn="r"/>
            <a:r>
              <a:rPr lang="he-IL" sz="2000" b="1" dirty="0" smtClean="0">
                <a:latin typeface="Guttman Adii" pitchFamily="2" charset="-79"/>
                <a:cs typeface="Guttman Adii" pitchFamily="2" charset="-79"/>
              </a:rPr>
              <a:t>מגיל 20 עד גיל 23 – חיי בלונדון       – ארוחות ערב גולדה מאיר</a:t>
            </a:r>
            <a:endParaRPr lang="he-IL" sz="2000" b="1" dirty="0">
              <a:latin typeface="Guttman Adii" pitchFamily="2" charset="-79"/>
              <a:cs typeface="Guttman Adii" pitchFamily="2" charset="-79"/>
            </a:endParaRPr>
          </a:p>
        </p:txBody>
      </p:sp>
      <p:cxnSp>
        <p:nvCxnSpPr>
          <p:cNvPr id="13" name="מחבר ישר 12"/>
          <p:cNvCxnSpPr/>
          <p:nvPr/>
        </p:nvCxnSpPr>
        <p:spPr>
          <a:xfrm>
            <a:off x="323528" y="836712"/>
            <a:ext cx="8496944" cy="0"/>
          </a:xfrm>
          <a:prstGeom prst="line">
            <a:avLst/>
          </a:prstGeom>
          <a:ln w="15875" cap="rnd" cmpd="sng">
            <a:solidFill>
              <a:srgbClr val="FF6699"/>
            </a:solidFill>
            <a:prstDash val="solid"/>
          </a:ln>
          <a:effectLst/>
        </p:spPr>
        <p:style>
          <a:lnRef idx="1">
            <a:schemeClr val="accent1"/>
          </a:lnRef>
          <a:fillRef idx="0">
            <a:schemeClr val="accent1"/>
          </a:fillRef>
          <a:effectRef idx="0">
            <a:schemeClr val="accent1"/>
          </a:effectRef>
          <a:fontRef idx="minor">
            <a:schemeClr val="tx1"/>
          </a:fontRef>
        </p:style>
      </p:cxnSp>
      <p:pic>
        <p:nvPicPr>
          <p:cNvPr id="18" name="Picture 7"/>
          <p:cNvPicPr>
            <a:picLocks noChangeAspect="1" noChangeArrowheads="1"/>
          </p:cNvPicPr>
          <p:nvPr/>
        </p:nvPicPr>
        <p:blipFill>
          <a:blip r:embed="rId2" cstate="print"/>
          <a:srcRect/>
          <a:stretch>
            <a:fillRect/>
          </a:stretch>
        </p:blipFill>
        <p:spPr bwMode="auto">
          <a:xfrm>
            <a:off x="467544" y="404664"/>
            <a:ext cx="817265" cy="231041"/>
          </a:xfrm>
          <a:prstGeom prst="rect">
            <a:avLst/>
          </a:prstGeom>
          <a:noFill/>
          <a:ln w="9525">
            <a:noFill/>
            <a:miter lim="800000"/>
            <a:headEnd/>
            <a:tailEnd/>
          </a:ln>
        </p:spPr>
      </p:pic>
      <p:pic>
        <p:nvPicPr>
          <p:cNvPr id="1028" name="Picture 4" descr="×ª××¦××ª ×ª××× × ×¢×××¨ âªukâ¬â"/>
          <p:cNvPicPr>
            <a:picLocks noChangeAspect="1" noChangeArrowheads="1"/>
          </p:cNvPicPr>
          <p:nvPr/>
        </p:nvPicPr>
        <p:blipFill>
          <a:blip r:embed="rId3" cstate="print"/>
          <a:srcRect/>
          <a:stretch>
            <a:fillRect/>
          </a:stretch>
        </p:blipFill>
        <p:spPr bwMode="auto">
          <a:xfrm>
            <a:off x="4716016" y="404664"/>
            <a:ext cx="648072" cy="324036"/>
          </a:xfrm>
          <a:prstGeom prst="rect">
            <a:avLst/>
          </a:prstGeom>
          <a:noFill/>
        </p:spPr>
      </p:pic>
      <p:sp>
        <p:nvSpPr>
          <p:cNvPr id="14" name="TextBox 13"/>
          <p:cNvSpPr txBox="1"/>
          <p:nvPr/>
        </p:nvSpPr>
        <p:spPr>
          <a:xfrm>
            <a:off x="2627784" y="1124744"/>
            <a:ext cx="4032448" cy="5524589"/>
          </a:xfrm>
          <a:prstGeom prst="rect">
            <a:avLst/>
          </a:prstGeom>
          <a:noFill/>
        </p:spPr>
        <p:txBody>
          <a:bodyPr wrap="square" rtlCol="1">
            <a:spAutoFit/>
          </a:bodyPr>
          <a:lstStyle/>
          <a:p>
            <a:pPr algn="just">
              <a:spcBef>
                <a:spcPts val="600"/>
              </a:spcBef>
              <a:spcAft>
                <a:spcPts val="600"/>
              </a:spcAft>
            </a:pPr>
            <a:r>
              <a:rPr lang="he-IL" sz="1900" dirty="0" smtClean="0">
                <a:latin typeface="FrankRuehl" pitchFamily="34" charset="-79"/>
                <a:cs typeface="FrankRuehl" pitchFamily="34" charset="-79"/>
              </a:rPr>
              <a:t>כבר בשבוע הראשון שלי בלונדון הייתי מוזמנת לארוחת ערב במלון "צ'רצ'יל" עם </a:t>
            </a:r>
            <a:r>
              <a:rPr lang="he-IL" sz="1900" u="sng" dirty="0" smtClean="0">
                <a:solidFill>
                  <a:srgbClr val="C00000"/>
                </a:solidFill>
                <a:latin typeface="FrankRuehl" pitchFamily="34" charset="-79"/>
                <a:cs typeface="FrankRuehl" pitchFamily="34" charset="-79"/>
              </a:rPr>
              <a:t>ראש ממשלת בריטניה </a:t>
            </a:r>
            <a:r>
              <a:rPr lang="he-IL" sz="1900" b="1" u="sng" dirty="0" smtClean="0">
                <a:solidFill>
                  <a:srgbClr val="C00000"/>
                </a:solidFill>
                <a:latin typeface="FrankRuehl" pitchFamily="34" charset="-79"/>
                <a:cs typeface="FrankRuehl" pitchFamily="34" charset="-79"/>
              </a:rPr>
              <a:t>ה</a:t>
            </a:r>
            <a:r>
              <a:rPr lang="he-IL" sz="1900" b="1" u="sng" dirty="0" smtClean="0">
                <a:solidFill>
                  <a:srgbClr val="CC3300"/>
                </a:solidFill>
                <a:latin typeface="FrankRuehl" pitchFamily="34" charset="-79"/>
                <a:cs typeface="FrankRuehl" pitchFamily="34" charset="-79"/>
              </a:rPr>
              <a:t>רולד וילסון</a:t>
            </a:r>
            <a:r>
              <a:rPr lang="he-IL" sz="1900" b="1" u="sng" dirty="0" smtClean="0">
                <a:latin typeface="FrankRuehl" pitchFamily="34" charset="-79"/>
                <a:cs typeface="FrankRuehl" pitchFamily="34" charset="-79"/>
              </a:rPr>
              <a:t> </a:t>
            </a:r>
            <a:r>
              <a:rPr lang="he-IL" sz="1900" dirty="0" smtClean="0">
                <a:latin typeface="FrankRuehl" pitchFamily="34" charset="-79"/>
                <a:cs typeface="FrankRuehl" pitchFamily="34" charset="-79"/>
              </a:rPr>
              <a:t>לכבוד ראש ממשלת ישראל </a:t>
            </a:r>
            <a:r>
              <a:rPr lang="he-IL" sz="1900" b="1" u="sng" dirty="0" smtClean="0">
                <a:solidFill>
                  <a:srgbClr val="CC3300"/>
                </a:solidFill>
                <a:latin typeface="FrankRuehl" pitchFamily="34" charset="-79"/>
                <a:cs typeface="FrankRuehl" pitchFamily="34" charset="-79"/>
              </a:rPr>
              <a:t>גולדה מאיר</a:t>
            </a:r>
            <a:r>
              <a:rPr lang="he-IL" sz="1900" dirty="0" smtClean="0">
                <a:latin typeface="FrankRuehl" pitchFamily="34" charset="-79"/>
                <a:cs typeface="FrankRuehl" pitchFamily="34" charset="-79"/>
              </a:rPr>
              <a:t>. באירוע ישבתי בשולחן עם </a:t>
            </a:r>
            <a:r>
              <a:rPr lang="he-IL" sz="1900" u="sng" dirty="0" smtClean="0">
                <a:solidFill>
                  <a:srgbClr val="C00000"/>
                </a:solidFill>
                <a:latin typeface="FrankRuehl" pitchFamily="34" charset="-79"/>
                <a:cs typeface="FrankRuehl" pitchFamily="34" charset="-79"/>
              </a:rPr>
              <a:t>סר </a:t>
            </a:r>
            <a:r>
              <a:rPr lang="he-IL" sz="1900" b="1" u="sng" dirty="0" smtClean="0">
                <a:solidFill>
                  <a:srgbClr val="C00000"/>
                </a:solidFill>
                <a:latin typeface="FrankRuehl" pitchFamily="34" charset="-79"/>
                <a:cs typeface="FrankRuehl" pitchFamily="34" charset="-79"/>
              </a:rPr>
              <a:t>ל</a:t>
            </a:r>
            <a:r>
              <a:rPr lang="he-IL" sz="1900" b="1" u="sng" dirty="0" smtClean="0">
                <a:solidFill>
                  <a:srgbClr val="CC3300"/>
                </a:solidFill>
                <a:latin typeface="FrankRuehl" pitchFamily="34" charset="-79"/>
                <a:cs typeface="FrankRuehl" pitchFamily="34" charset="-79"/>
              </a:rPr>
              <a:t>ו </a:t>
            </a:r>
            <a:r>
              <a:rPr lang="he-IL" sz="1900" b="1" u="sng" dirty="0" err="1" smtClean="0">
                <a:solidFill>
                  <a:srgbClr val="CC3300"/>
                </a:solidFill>
                <a:latin typeface="FrankRuehl" pitchFamily="34" charset="-79"/>
                <a:cs typeface="FrankRuehl" pitchFamily="34" charset="-79"/>
              </a:rPr>
              <a:t>גריי</a:t>
            </a:r>
            <a:r>
              <a:rPr lang="he-IL" sz="1900" dirty="0" smtClean="0">
                <a:solidFill>
                  <a:srgbClr val="CC3300"/>
                </a:solidFill>
                <a:latin typeface="FrankRuehl" pitchFamily="34" charset="-79"/>
                <a:cs typeface="FrankRuehl" pitchFamily="34" charset="-79"/>
              </a:rPr>
              <a:t> </a:t>
            </a:r>
            <a:r>
              <a:rPr lang="he-IL" sz="1900" dirty="0" smtClean="0">
                <a:latin typeface="FrankRuehl" pitchFamily="34" charset="-79"/>
                <a:cs typeface="FrankRuehl" pitchFamily="34" charset="-79"/>
              </a:rPr>
              <a:t>מרשת הטלוויזיה "</a:t>
            </a:r>
            <a:r>
              <a:rPr lang="he-IL" sz="1900" dirty="0" err="1" smtClean="0">
                <a:latin typeface="FrankRuehl" pitchFamily="34" charset="-79"/>
                <a:cs typeface="FrankRuehl" pitchFamily="34" charset="-79"/>
              </a:rPr>
              <a:t>תיימז</a:t>
            </a:r>
            <a:r>
              <a:rPr lang="he-IL" sz="1900" dirty="0" smtClean="0">
                <a:latin typeface="FrankRuehl" pitchFamily="34" charset="-79"/>
                <a:cs typeface="FrankRuehl" pitchFamily="34" charset="-79"/>
              </a:rPr>
              <a:t>" (שכתב לי מכתב לאחר פגישה איתו במשרדו). פגשתי את </a:t>
            </a:r>
            <a:r>
              <a:rPr lang="he-IL" sz="1900" b="1" u="sng" dirty="0" smtClean="0">
                <a:solidFill>
                  <a:srgbClr val="CC3300"/>
                </a:solidFill>
                <a:latin typeface="FrankRuehl" pitchFamily="34" charset="-79"/>
                <a:cs typeface="FrankRuehl" pitchFamily="34" charset="-79"/>
              </a:rPr>
              <a:t>סר</a:t>
            </a:r>
            <a:r>
              <a:rPr lang="he-IL" sz="1900" b="1" dirty="0" smtClean="0">
                <a:latin typeface="FrankRuehl" pitchFamily="34" charset="-79"/>
                <a:cs typeface="FrankRuehl" pitchFamily="34" charset="-79"/>
              </a:rPr>
              <a:t> </a:t>
            </a:r>
            <a:r>
              <a:rPr lang="he-IL" sz="1900" b="1" u="sng" dirty="0" smtClean="0">
                <a:solidFill>
                  <a:srgbClr val="CC3300"/>
                </a:solidFill>
                <a:latin typeface="FrankRuehl" pitchFamily="34" charset="-79"/>
                <a:cs typeface="FrankRuehl" pitchFamily="34" charset="-79"/>
              </a:rPr>
              <a:t>צ'ארלס קלור </a:t>
            </a:r>
            <a:r>
              <a:rPr lang="he-IL" sz="1900" dirty="0" smtClean="0">
                <a:latin typeface="FrankRuehl" pitchFamily="34" charset="-79"/>
                <a:cs typeface="FrankRuehl" pitchFamily="34" charset="-79"/>
              </a:rPr>
              <a:t>ואת</a:t>
            </a:r>
            <a:r>
              <a:rPr lang="he-IL" sz="1900" b="1" dirty="0" smtClean="0">
                <a:latin typeface="FrankRuehl" pitchFamily="34" charset="-79"/>
                <a:cs typeface="FrankRuehl" pitchFamily="34" charset="-79"/>
              </a:rPr>
              <a:t> </a:t>
            </a:r>
            <a:r>
              <a:rPr lang="he-IL" sz="1900" b="1" u="sng" dirty="0" smtClean="0">
                <a:solidFill>
                  <a:srgbClr val="CC3300"/>
                </a:solidFill>
                <a:latin typeface="FrankRuehl" pitchFamily="34" charset="-79"/>
                <a:cs typeface="FrankRuehl" pitchFamily="34" charset="-79"/>
              </a:rPr>
              <a:t>סר אריק מילר </a:t>
            </a:r>
            <a:r>
              <a:rPr lang="he-IL" sz="1900" dirty="0" smtClean="0">
                <a:latin typeface="FrankRuehl" pitchFamily="34" charset="-79"/>
                <a:cs typeface="FrankRuehl" pitchFamily="34" charset="-79"/>
              </a:rPr>
              <a:t>שערך את הערב לכבוד גולדה מאיר. </a:t>
            </a:r>
            <a:r>
              <a:rPr lang="en-US" sz="2000" dirty="0" smtClean="0"/>
              <a:t> </a:t>
            </a:r>
            <a:endParaRPr lang="he-IL" sz="1900" dirty="0" smtClean="0">
              <a:latin typeface="FrankRuehl" pitchFamily="34" charset="-79"/>
              <a:cs typeface="FrankRuehl" pitchFamily="34" charset="-79"/>
            </a:endParaRPr>
          </a:p>
          <a:p>
            <a:pPr algn="just">
              <a:spcBef>
                <a:spcPts val="600"/>
              </a:spcBef>
              <a:spcAft>
                <a:spcPts val="600"/>
              </a:spcAft>
            </a:pPr>
            <a:r>
              <a:rPr lang="he-IL" sz="1900" dirty="0" smtClean="0">
                <a:latin typeface="FrankRuehl" pitchFamily="34" charset="-79"/>
                <a:cs typeface="FrankRuehl" pitchFamily="34" charset="-79"/>
              </a:rPr>
              <a:t>סר צ'ארלס קלור הזמין אותי לטוס איתו במטוסו הפרטי לפריז, ושם הכרתי את </a:t>
            </a:r>
            <a:r>
              <a:rPr lang="en-US" sz="1900" b="1" dirty="0" smtClean="0">
                <a:solidFill>
                  <a:srgbClr val="C00000"/>
                </a:solidFill>
                <a:latin typeface="Aparajita" pitchFamily="34" charset="0"/>
                <a:cs typeface="Aparajita" pitchFamily="34" charset="0"/>
              </a:rPr>
              <a:t>Just </a:t>
            </a:r>
            <a:r>
              <a:rPr lang="en-US" sz="1900" b="1" dirty="0" err="1" smtClean="0">
                <a:solidFill>
                  <a:srgbClr val="C00000"/>
                </a:solidFill>
                <a:latin typeface="Aparajita" pitchFamily="34" charset="0"/>
                <a:cs typeface="Aparajita" pitchFamily="34" charset="0"/>
              </a:rPr>
              <a:t>Jaeckin</a:t>
            </a:r>
            <a:r>
              <a:rPr lang="en-US" sz="1900" b="1" dirty="0" smtClean="0">
                <a:solidFill>
                  <a:srgbClr val="C00000"/>
                </a:solidFill>
                <a:latin typeface="Aparajita" pitchFamily="34" charset="0"/>
                <a:cs typeface="Aparajita" pitchFamily="34" charset="0"/>
              </a:rPr>
              <a:t> </a:t>
            </a:r>
            <a:r>
              <a:rPr lang="he-IL" sz="1900" b="1" dirty="0" smtClean="0">
                <a:solidFill>
                  <a:srgbClr val="C00000"/>
                </a:solidFill>
                <a:latin typeface="Aparajita" pitchFamily="34" charset="0"/>
                <a:cs typeface="Aparajita" pitchFamily="34" charset="0"/>
              </a:rPr>
              <a:t> </a:t>
            </a:r>
            <a:r>
              <a:rPr lang="he-IL" sz="1900" dirty="0" smtClean="0">
                <a:latin typeface="FrankRuehl" pitchFamily="34" charset="-79"/>
                <a:cs typeface="FrankRuehl" pitchFamily="34" charset="-79"/>
              </a:rPr>
              <a:t>הבמאי והמפיק של הסרט המפורסם </a:t>
            </a:r>
            <a:r>
              <a:rPr lang="he-IL" sz="1900" b="1" dirty="0" smtClean="0">
                <a:latin typeface="FrankRuehl" pitchFamily="34" charset="-79"/>
                <a:cs typeface="FrankRuehl" pitchFamily="34" charset="-79"/>
              </a:rPr>
              <a:t>"עמנואל</a:t>
            </a:r>
            <a:r>
              <a:rPr lang="he-IL" sz="1900" dirty="0" smtClean="0">
                <a:latin typeface="FrankRuehl" pitchFamily="34" charset="-79"/>
                <a:cs typeface="FrankRuehl" pitchFamily="34" charset="-79"/>
              </a:rPr>
              <a:t>" באותה תקופה במועדון </a:t>
            </a:r>
            <a:r>
              <a:rPr lang="en-US" sz="1900" b="1" dirty="0" err="1" smtClean="0">
                <a:solidFill>
                  <a:srgbClr val="C00000"/>
                </a:solidFill>
                <a:latin typeface="Aparajita" pitchFamily="34" charset="0"/>
                <a:cs typeface="Aparajita" pitchFamily="34" charset="0"/>
              </a:rPr>
              <a:t>Régine</a:t>
            </a:r>
            <a:r>
              <a:rPr lang="en-US" sz="1900" b="1" dirty="0" smtClean="0">
                <a:solidFill>
                  <a:srgbClr val="C00000"/>
                </a:solidFill>
                <a:latin typeface="Aparajita" pitchFamily="34" charset="0"/>
                <a:cs typeface="Aparajita" pitchFamily="34" charset="0"/>
              </a:rPr>
              <a:t> club</a:t>
            </a:r>
            <a:r>
              <a:rPr lang="he-IL" sz="1900" b="1" dirty="0" smtClean="0">
                <a:solidFill>
                  <a:srgbClr val="C00000"/>
                </a:solidFill>
                <a:latin typeface="Aparajita" pitchFamily="34" charset="0"/>
                <a:cs typeface="Aparajita" pitchFamily="34" charset="0"/>
              </a:rPr>
              <a:t> </a:t>
            </a:r>
            <a:r>
              <a:rPr lang="he-IL" sz="1900" dirty="0" smtClean="0">
                <a:latin typeface="FrankRuehl" pitchFamily="34" charset="-79"/>
                <a:cs typeface="FrankRuehl" pitchFamily="34" charset="-79"/>
              </a:rPr>
              <a:t>בפריז . סר אריק מילר עזר לי להתקדם בלונדון. הכרתי גם את </a:t>
            </a:r>
            <a:r>
              <a:rPr lang="he-IL" sz="1900" b="1" dirty="0" smtClean="0">
                <a:solidFill>
                  <a:srgbClr val="CC3300"/>
                </a:solidFill>
                <a:latin typeface="FrankRuehl" pitchFamily="34" charset="-79"/>
                <a:cs typeface="FrankRuehl" pitchFamily="34" charset="-79"/>
              </a:rPr>
              <a:t>ויקטור לאנס</a:t>
            </a:r>
            <a:r>
              <a:rPr lang="he-IL" sz="1900" dirty="0" smtClean="0">
                <a:latin typeface="FrankRuehl" pitchFamily="34" charset="-79"/>
                <a:cs typeface="FrankRuehl" pitchFamily="34" charset="-79"/>
              </a:rPr>
              <a:t>, השותף של </a:t>
            </a:r>
            <a:r>
              <a:rPr lang="he-IL" sz="1900" b="1" dirty="0" smtClean="0">
                <a:solidFill>
                  <a:srgbClr val="C00000"/>
                </a:solidFill>
                <a:latin typeface="FrankRuehl" pitchFamily="34" charset="-79"/>
                <a:cs typeface="FrankRuehl" pitchFamily="34" charset="-79"/>
              </a:rPr>
              <a:t>יו </a:t>
            </a:r>
            <a:r>
              <a:rPr lang="he-IL" sz="1900" b="1" dirty="0" err="1" smtClean="0">
                <a:solidFill>
                  <a:srgbClr val="C00000"/>
                </a:solidFill>
                <a:latin typeface="FrankRuehl" pitchFamily="34" charset="-79"/>
                <a:cs typeface="FrankRuehl" pitchFamily="34" charset="-79"/>
              </a:rPr>
              <a:t>הפנר</a:t>
            </a:r>
            <a:r>
              <a:rPr lang="he-IL" sz="1900" b="1" dirty="0" smtClean="0">
                <a:solidFill>
                  <a:srgbClr val="C00000"/>
                </a:solidFill>
                <a:latin typeface="FrankRuehl" pitchFamily="34" charset="-79"/>
                <a:cs typeface="FrankRuehl" pitchFamily="34" charset="-79"/>
              </a:rPr>
              <a:t> </a:t>
            </a:r>
            <a:r>
              <a:rPr lang="he-IL" sz="1900" dirty="0" smtClean="0">
                <a:latin typeface="FrankRuehl" pitchFamily="34" charset="-79"/>
                <a:cs typeface="FrankRuehl" pitchFamily="34" charset="-79"/>
              </a:rPr>
              <a:t>בפלייבוי במועדון ה"</a:t>
            </a:r>
            <a:r>
              <a:rPr lang="en-US" sz="1900" b="1" dirty="0" smtClean="0">
                <a:solidFill>
                  <a:srgbClr val="C00000"/>
                </a:solidFill>
                <a:latin typeface="Aparajita" pitchFamily="34" charset="0"/>
                <a:cs typeface="Aparajita" pitchFamily="34" charset="0"/>
              </a:rPr>
              <a:t>Clermont Club</a:t>
            </a:r>
            <a:r>
              <a:rPr lang="he-IL" sz="1900" dirty="0" smtClean="0">
                <a:latin typeface="FrankRuehl" pitchFamily="34" charset="-79"/>
                <a:cs typeface="FrankRuehl" pitchFamily="34" charset="-79"/>
              </a:rPr>
              <a:t>", ניהלתי איתו רומן ראשון שלי בלונדון, דרכו פגשתי המון אנשים מפורסמים ומהר מאוד השתלבתי בחוג הסילון הבינלאומי.</a:t>
            </a:r>
          </a:p>
        </p:txBody>
      </p:sp>
      <p:pic>
        <p:nvPicPr>
          <p:cNvPr id="21506" name="Picture 2"/>
          <p:cNvPicPr>
            <a:picLocks noChangeAspect="1" noChangeArrowheads="1"/>
          </p:cNvPicPr>
          <p:nvPr/>
        </p:nvPicPr>
        <p:blipFill>
          <a:blip r:embed="rId4" cstate="print">
            <a:lum bright="3000"/>
          </a:blip>
          <a:srcRect/>
          <a:stretch>
            <a:fillRect/>
          </a:stretch>
        </p:blipFill>
        <p:spPr bwMode="auto">
          <a:xfrm>
            <a:off x="323528" y="1340768"/>
            <a:ext cx="2022597" cy="936104"/>
          </a:xfrm>
          <a:prstGeom prst="rect">
            <a:avLst/>
          </a:prstGeom>
          <a:gradFill>
            <a:gsLst>
              <a:gs pos="0">
                <a:schemeClr val="accent1">
                  <a:tint val="66000"/>
                  <a:satMod val="160000"/>
                  <a:alpha val="52000"/>
                </a:schemeClr>
              </a:gs>
              <a:gs pos="50000">
                <a:schemeClr val="accent1">
                  <a:tint val="44500"/>
                  <a:satMod val="160000"/>
                </a:schemeClr>
              </a:gs>
              <a:gs pos="100000">
                <a:schemeClr val="accent1">
                  <a:tint val="23500"/>
                  <a:satMod val="160000"/>
                </a:schemeClr>
              </a:gs>
            </a:gsLst>
            <a:lin ang="5400000" scaled="0"/>
          </a:gradFill>
          <a:ln>
            <a:noFill/>
          </a:ln>
          <a:effectLst>
            <a:softEdge rad="112500"/>
          </a:effectLst>
        </p:spPr>
      </p:pic>
      <p:pic>
        <p:nvPicPr>
          <p:cNvPr id="1026" name="Picture 2" descr="C:\Users\Mazkira\Pictures\סריקות\תיקיה חדשה\New Doc 2019-02-12 13.20.03_23.jpg"/>
          <p:cNvPicPr>
            <a:picLocks noChangeAspect="1" noChangeArrowheads="1"/>
          </p:cNvPicPr>
          <p:nvPr/>
        </p:nvPicPr>
        <p:blipFill>
          <a:blip r:embed="rId5" cstate="print"/>
          <a:srcRect/>
          <a:stretch>
            <a:fillRect/>
          </a:stretch>
        </p:blipFill>
        <p:spPr bwMode="auto">
          <a:xfrm>
            <a:off x="6948264" y="1124744"/>
            <a:ext cx="1803112" cy="5267135"/>
          </a:xfrm>
          <a:prstGeom prst="rect">
            <a:avLst/>
          </a:prstGeom>
          <a:ln>
            <a:noFill/>
          </a:ln>
          <a:effectLst>
            <a:outerShdw blurRad="190500" algn="tl" rotWithShape="0">
              <a:srgbClr val="000000">
                <a:alpha val="70000"/>
              </a:srgbClr>
            </a:outerShdw>
          </a:effectLst>
        </p:spPr>
      </p:pic>
      <p:pic>
        <p:nvPicPr>
          <p:cNvPr id="1027" name="Picture 3" descr="C:\Users\Mazkira\Pictures\סריקות\תיקיה חדשה\New Doc 2019-02-12 13.20.03_3.jpg"/>
          <p:cNvPicPr>
            <a:picLocks noChangeAspect="1" noChangeArrowheads="1"/>
          </p:cNvPicPr>
          <p:nvPr/>
        </p:nvPicPr>
        <p:blipFill>
          <a:blip r:embed="rId6" cstate="print"/>
          <a:srcRect/>
          <a:stretch>
            <a:fillRect/>
          </a:stretch>
        </p:blipFill>
        <p:spPr bwMode="auto">
          <a:xfrm>
            <a:off x="251520" y="2420888"/>
            <a:ext cx="2099612" cy="3168352"/>
          </a:xfrm>
          <a:prstGeom prst="rect">
            <a:avLst/>
          </a:prstGeom>
          <a:ln>
            <a:noFill/>
          </a:ln>
          <a:effectLst>
            <a:softEdge rad="112500"/>
          </a:effectLst>
        </p:spPr>
      </p:pic>
      <p:sp>
        <p:nvSpPr>
          <p:cNvPr id="15" name="מלבן 14"/>
          <p:cNvSpPr/>
          <p:nvPr/>
        </p:nvSpPr>
        <p:spPr>
          <a:xfrm>
            <a:off x="107504" y="116632"/>
            <a:ext cx="8928992" cy="6624736"/>
          </a:xfrm>
          <a:prstGeom prst="rect">
            <a:avLst/>
          </a:prstGeom>
          <a:noFill/>
          <a:ln w="127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Picture 4"/>
          <p:cNvPicPr>
            <a:picLocks noChangeAspect="1" noChangeArrowheads="1"/>
          </p:cNvPicPr>
          <p:nvPr/>
        </p:nvPicPr>
        <p:blipFill>
          <a:blip r:embed="rId7" cstate="print"/>
          <a:srcRect/>
          <a:stretch>
            <a:fillRect/>
          </a:stretch>
        </p:blipFill>
        <p:spPr bwMode="auto">
          <a:xfrm>
            <a:off x="7308304" y="980728"/>
            <a:ext cx="1129283" cy="172953"/>
          </a:xfrm>
          <a:prstGeom prst="rect">
            <a:avLst/>
          </a:prstGeom>
          <a:noFill/>
          <a:ln w="9525">
            <a:noFill/>
            <a:miter lim="800000"/>
            <a:headEnd/>
            <a:tailEnd/>
          </a:ln>
        </p:spPr>
      </p:pic>
      <p:sp>
        <p:nvSpPr>
          <p:cNvPr id="17" name="מלבן 16"/>
          <p:cNvSpPr/>
          <p:nvPr/>
        </p:nvSpPr>
        <p:spPr>
          <a:xfrm>
            <a:off x="6948264" y="4869160"/>
            <a:ext cx="180020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אליפסה 18"/>
          <p:cNvSpPr/>
          <p:nvPr/>
        </p:nvSpPr>
        <p:spPr>
          <a:xfrm>
            <a:off x="899592" y="4509120"/>
            <a:ext cx="936104" cy="576064"/>
          </a:xfrm>
          <a:prstGeom prst="ellipse">
            <a:avLst/>
          </a:prstGeom>
          <a:no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11364</TotalTime>
  <Words>2078</Words>
  <Application>Microsoft Office PowerPoint</Application>
  <PresentationFormat>‫הצגה על המסך (4:3)</PresentationFormat>
  <Paragraphs>171</Paragraphs>
  <Slides>38</Slides>
  <Notes>1</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38</vt:i4>
      </vt:variant>
    </vt:vector>
  </HeadingPairs>
  <TitlesOfParts>
    <vt:vector size="47" baseType="lpstr">
      <vt:lpstr>Arial Unicode MS</vt:lpstr>
      <vt:lpstr>Aparajita</vt:lpstr>
      <vt:lpstr>Arial</vt:lpstr>
      <vt:lpstr>Calibri</vt:lpstr>
      <vt:lpstr>FrankRuehl</vt:lpstr>
      <vt:lpstr>Guttman Adii</vt:lpstr>
      <vt:lpstr>Guttman David</vt:lpstr>
      <vt:lpstr>Times New Roman</vt:lpstr>
      <vt:lpstr>ערכת נושא Office</vt:lpstr>
      <vt:lpstr>מצגת של PowerPoint</vt:lpstr>
      <vt:lpstr>  מלידה עד גיל 16 –       – ילדות בעוני קשה</vt:lpstr>
      <vt:lpstr>  מגיל 16 עד גיל 19–       – הפריצה הגדולה</vt:lpstr>
      <vt:lpstr>  מגיל 16 עד גיל 19–       – הפריצה הגדולה</vt:lpstr>
      <vt:lpstr>  מגיל 19 עד גיל 20–       – חיילת בצבא</vt:lpstr>
      <vt:lpstr>  גיל 20 –       המעבר ללונדון      </vt:lpstr>
      <vt:lpstr>מגיל 20 עד גיל 23 – חיי בלונדון       </vt:lpstr>
      <vt:lpstr>מגיל 20 עד גיל 23 – חיי בלונדון       – בעיתונות מהשבוע הראשון</vt:lpstr>
      <vt:lpstr>מגיל 20 עד גיל 23 – חיי בלונדון       – ארוחות ערב גולדה מאיר</vt:lpstr>
      <vt:lpstr>מגיל 20 עד גיל 23 – חיי בלונדון       – פרנק סינטרה</vt:lpstr>
      <vt:lpstr>מגיל 20 עד גיל 23 – חיי בלונדון       – משחק הפולו המלכותי</vt:lpstr>
      <vt:lpstr>מגיל 20 עד גיל 23 – חיי בלונדון       – שחקנים ומסיבות</vt:lpstr>
      <vt:lpstr>מגיל 20 עד גיל 23 חיי בלונדון       – טלי סבאלס</vt:lpstr>
      <vt:lpstr>מגיל 20 עד גיל 23 – חיי בלונדון       – שחקנית בסרט של מנחם גולן</vt:lpstr>
      <vt:lpstr>מגיל 20 עד גיל 23 – חיי בלונדון       – שחקנית ודוגמנית</vt:lpstr>
      <vt:lpstr>מגיל 20 עד גיל 23 – חיי בלונדון       – המעבר לארה"ב</vt:lpstr>
      <vt:lpstr>מגיל 23 עד גיל 25 – לוס אנג'לס</vt:lpstr>
      <vt:lpstr>מגיל 23 עד גיל 25 – טד קנדי</vt:lpstr>
      <vt:lpstr>מגיל 23 עד גיל 25 – לאס ווגאס ולוס אנג'לס</vt:lpstr>
      <vt:lpstr>גיל 25 – ניו יורק          - סלוודור דאלי</vt:lpstr>
      <vt:lpstr>גיל 25– מניו יורק חזרה לישראל</vt:lpstr>
      <vt:lpstr>גיל 26 עד 29 – חזרתי לישראל       - עיתונאית ומראיינת</vt:lpstr>
      <vt:lpstr>גיל 26 עד 29 –      - עיתונאית ומראיינת</vt:lpstr>
      <vt:lpstr>גיל 29–       - אהבה</vt:lpstr>
      <vt:lpstr>גיל 29 – מצאתי את אבא</vt:lpstr>
      <vt:lpstr>גיל 29 – מצאתי את אבא</vt:lpstr>
      <vt:lpstr>גיל 32 –       – השתתפות בקדם אירוויזיון</vt:lpstr>
      <vt:lpstr>גיל 36 –       – הקמת חברת הקוסמטיקה</vt:lpstr>
      <vt:lpstr>גיל 37 –       – חתונה</vt:lpstr>
      <vt:lpstr>גיל 40 –       – פרס נעמ"ת מראש הממשלה יצחק רבין ז"ל</vt:lpstr>
      <vt:lpstr>גיל 40 עד היום –       – האישה המצליחה </vt:lpstr>
      <vt:lpstr>גיל 45 – פרידה מהוריי</vt:lpstr>
      <vt:lpstr>גיל 49 –       – חברת כנסת ישראל </vt:lpstr>
      <vt:lpstr>גיל 40 עד 50 –       – אירועים </vt:lpstr>
      <vt:lpstr>גיל 50 –       – נישואים שניים</vt:lpstr>
      <vt:lpstr>גיל 60 –       – הילדים בעסק</vt:lpstr>
      <vt:lpstr>גיל 64 –       – חידוש השיר תמיד אישה </vt:lpstr>
      <vt:lpstr>גיל 64 –       –              – פנינה רוזנבלום קנאביס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הדרך אל החלום</dc:title>
  <dc:creator>Mazkira</dc:creator>
  <cp:lastModifiedBy>Chen</cp:lastModifiedBy>
  <cp:revision>741</cp:revision>
  <dcterms:created xsi:type="dcterms:W3CDTF">2019-02-11T13:06:00Z</dcterms:created>
  <dcterms:modified xsi:type="dcterms:W3CDTF">2021-02-17T11:28:11Z</dcterms:modified>
</cp:coreProperties>
</file>